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90" r:id="rId9"/>
    <p:sldId id="263" r:id="rId10"/>
    <p:sldId id="264" r:id="rId11"/>
    <p:sldId id="265" r:id="rId12"/>
    <p:sldId id="266" r:id="rId13"/>
    <p:sldId id="267" r:id="rId14"/>
    <p:sldId id="288" r:id="rId15"/>
    <p:sldId id="289" r:id="rId16"/>
    <p:sldId id="268" r:id="rId17"/>
    <p:sldId id="269" r:id="rId18"/>
    <p:sldId id="270" r:id="rId19"/>
    <p:sldId id="271" r:id="rId20"/>
    <p:sldId id="29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10"/>
  </p:normalViewPr>
  <p:slideViewPr>
    <p:cSldViewPr snapToGrid="0" snapToObjects="1">
      <p:cViewPr varScale="1">
        <p:scale>
          <a:sx n="81" d="100"/>
          <a:sy n="81" d="100"/>
        </p:scale>
        <p:origin x="451"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5772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C8F0B-CE68-9FEC-CF3B-7C16B2536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18B8C3-3A62-45D0-0E2A-A375C5468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0F8556-455D-113E-561A-8A7EB918F4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F3693A-3BFE-149C-9616-89E16F052D9F}"/>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5025762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CABDB-0A67-1EB8-EC36-4ED582F992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61CDC-E2C7-27E7-964E-F0228EDD60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2453E3-95F6-1C62-4DC8-A4653AF82A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4EDD9C-0737-2AAA-7879-F3F6AC7A90D8}"/>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472627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B775A-A991-7503-9701-E2E9E20B6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892BF-E6C2-4557-1A3C-E58B4539F4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6A37C1-FB73-659A-93A9-3D58F7E02B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EC92B7-8EE9-B723-C14C-6EB2AF072588}"/>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522052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1D595-D8A9-2A6F-72E3-8094878A1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E31A3-67D5-94E0-8112-07040F7AB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C39DF0-2F2F-5316-F92D-437DD3FB26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AC0C1A-F0BA-1593-313C-C00E72594002}"/>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763062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82880" cy="6858000"/>
          </a:xfrm>
          <a:prstGeom prst="rect">
            <a:avLst/>
          </a:prstGeom>
          <a:solidFill>
            <a:srgbClr val="DDEFFB"/>
          </a:solidFill>
          <a:ln w="12700">
            <a:solidFill>
              <a:srgbClr val="DDEFFB"/>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82880" y="0"/>
            <a:ext cx="54864" cy="6858000"/>
          </a:xfrm>
          <a:prstGeom prst="rect">
            <a:avLst/>
          </a:prstGeom>
          <a:solidFill>
            <a:srgbClr val="EFC68E"/>
          </a:solidFill>
          <a:ln w="127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749808" y="1234440"/>
            <a:ext cx="7955280" cy="566928"/>
          </a:xfrm>
          <a:prstGeom prst="rect">
            <a:avLst/>
          </a:prstGeom>
          <a:noFill/>
          <a:ln/>
        </p:spPr>
        <p:txBody>
          <a:bodyPr wrap="square" lIns="254" tIns="254" rIns="254" bIns="254" rtlCol="0" anchor="ctr">
            <a:normAutofit/>
          </a:bodyPr>
          <a:lstStyle/>
          <a:p>
            <a:pPr marL="0" indent="0">
              <a:buNone/>
            </a:pPr>
            <a:r>
              <a:rPr lang="en-US" sz="2800" b="1" dirty="0">
                <a:solidFill>
                  <a:srgbClr val="0D3B66"/>
                </a:solidFill>
                <a:latin typeface="Calibri" panose="020F0502020204030204" pitchFamily="34" charset="0"/>
                <a:ea typeface="Calibri" panose="020F0502020204030204" pitchFamily="34" charset="0"/>
                <a:cs typeface="Calibri" panose="020F0502020204030204" pitchFamily="34" charset="0"/>
              </a:rPr>
              <a:t>Oferta Poradni Psychologiczno-Pedagogicznej</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3"/>
          <p:cNvSpPr/>
          <p:nvPr/>
        </p:nvSpPr>
        <p:spPr>
          <a:xfrm>
            <a:off x="749808" y="1920240"/>
            <a:ext cx="7132320" cy="512064"/>
          </a:xfrm>
          <a:prstGeom prst="rect">
            <a:avLst/>
          </a:prstGeom>
          <a:noFill/>
          <a:ln/>
        </p:spPr>
        <p:txBody>
          <a:bodyPr wrap="square" lIns="254" tIns="254" rIns="254" bIns="254" rtlCol="0" anchor="ctr">
            <a:normAutofit/>
          </a:bodyPr>
          <a:lstStyle/>
          <a:p>
            <a:pPr marL="0" indent="0">
              <a:buNone/>
            </a:pPr>
            <a:r>
              <a:rPr lang="en-US" sz="2500" b="1" dirty="0">
                <a:solidFill>
                  <a:srgbClr val="3D8DBD"/>
                </a:solidFill>
                <a:latin typeface="Calibri" panose="020F0502020204030204" pitchFamily="34" charset="0"/>
                <a:ea typeface="Calibri" panose="020F0502020204030204" pitchFamily="34" charset="0"/>
                <a:cs typeface="Calibri" panose="020F0502020204030204" pitchFamily="34" charset="0"/>
              </a:rPr>
              <a:t>w Zduńskiej Woli na rok szkolny 2026/2027</a:t>
            </a:r>
            <a:endParaRPr lang="en-US" sz="2500"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768096" y="2697480"/>
            <a:ext cx="3017520" cy="0"/>
          </a:xfrm>
          <a:prstGeom prst="line">
            <a:avLst/>
          </a:prstGeom>
          <a:noFill/>
          <a:ln w="508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9966960" y="1417320"/>
            <a:ext cx="914400" cy="731520"/>
          </a:xfrm>
          <a:prstGeom prst="rect">
            <a:avLst/>
          </a:prstGeom>
          <a:noFill/>
          <a:ln/>
        </p:spPr>
        <p:txBody>
          <a:bodyPr wrap="square" lIns="0" tIns="0" rIns="0" bIns="0" rtlCol="0" anchor="ctr"/>
          <a:lstStyle/>
          <a:p>
            <a:pPr marL="0" indent="0" algn="ctr">
              <a:buNone/>
            </a:pPr>
            <a:r>
              <a:rPr lang="en-US" sz="5200" dirty="0">
                <a:solidFill>
                  <a:srgbClr val="EFC68E"/>
                </a:solidFill>
                <a:latin typeface="Calibri" panose="020F0502020204030204" pitchFamily="34" charset="0"/>
                <a:ea typeface="Calibri" panose="020F0502020204030204" pitchFamily="34" charset="0"/>
                <a:cs typeface="Calibri" panose="020F0502020204030204" pitchFamily="34" charset="0"/>
              </a:rPr>
              <a:t>♡</a:t>
            </a:r>
            <a:endParaRPr lang="en-US" sz="5200" dirty="0">
              <a:latin typeface="Calibri" panose="020F0502020204030204" pitchFamily="34" charset="0"/>
              <a:ea typeface="Calibri" panose="020F0502020204030204" pitchFamily="34" charset="0"/>
              <a:cs typeface="Calibri" panose="020F0502020204030204" pitchFamily="34" charset="0"/>
            </a:endParaRPr>
          </a:p>
        </p:txBody>
      </p:sp>
      <p:pic>
        <p:nvPicPr>
          <p:cNvPr id="17" name="Obraz 16" descr="Rodzinna zabawa w bańki mydlane">
            <a:extLst>
              <a:ext uri="{FF2B5EF4-FFF2-40B4-BE49-F238E27FC236}">
                <a16:creationId xmlns:a16="http://schemas.microsoft.com/office/drawing/2014/main" id="{F7248C6B-5DFB-E24F-ACF9-6A879E22EF63}"/>
              </a:ext>
            </a:extLst>
          </p:cNvPr>
          <p:cNvPicPr>
            <a:picLocks noChangeAspect="1"/>
          </p:cNvPicPr>
          <p:nvPr/>
        </p:nvPicPr>
        <p:blipFill>
          <a:blip r:embed="rId3"/>
          <a:stretch>
            <a:fillRect/>
          </a:stretch>
        </p:blipFill>
        <p:spPr>
          <a:xfrm>
            <a:off x="3251038" y="3228886"/>
            <a:ext cx="7772400" cy="2960550"/>
          </a:xfrm>
          <a:prstGeom prst="rect">
            <a:avLst/>
          </a:prstGeom>
          <a:effectLst>
            <a:softEdge rad="212915"/>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1661648" cy="658368"/>
          </a:xfrm>
          <a:prstGeom prst="rect">
            <a:avLst/>
          </a:prstGeom>
          <a:noFill/>
          <a:ln/>
        </p:spPr>
        <p:txBody>
          <a:bodyPr wrap="square" lIns="254" tIns="254" rIns="254" bIns="254" rtlCol="0" anchor="ctr">
            <a:no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Relacja z dzieckiem – jak rozwiązywać konflikty i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budować</a:t>
            </a: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porozumienie</a:t>
            </a:r>
            <a:r>
              <a:rPr lang="pl-PL" sz="2200" b="1" dirty="0">
                <a:solidFill>
                  <a:srgbClr val="0D3B66"/>
                </a:solidFill>
                <a:latin typeface="Calibri" panose="020F0502020204030204" pitchFamily="34" charset="0"/>
                <a:ea typeface="Calibri" panose="020F0502020204030204" pitchFamily="34" charset="0"/>
                <a:cs typeface="Calibri" panose="020F0502020204030204" pitchFamily="34" charset="0"/>
              </a:rPr>
              <a:t>?</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rodzice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Anna Wojtczak – pedagog, coach</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Indywidualne</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spotkanie z rodzicem poświęcone trudnościom pojawiającym się w relacji z dzieckiem, w szczególności sytuacjom konfliktowym oraz sposobom budowania wzajemnego porozumienia. Podczas konsultacji możliwe jest omówienie konkretnych trudności wychowawczych, przyjrzenie się sposobom komunikowania się z dzieckiem oraz poszukiwanie rozwiązań wspierających poprawę relacji i lepsze wzajemne zrozumienie.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cały rok szkolny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ustalany indywidualnie przy zgłoszeniu.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00684"/>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Jak wspierać dziecko w radzeniu sobie z emocjami i trudnymi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sytuacjami</a:t>
            </a: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rodzice dzieci w wieku przedszkolnym i wczesnoszkolnym</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Małgorzata Łacina</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Spotkanie</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poświęcone jest wspieraniu rodziców w rozwijaniu u dzieci umiejętności radzenia sobie z trudnymi sytuacjami i emocjami. Uczestnicy poznają sposoby wspierania dziecka w rozpoznawaniu i wyrażaniu emocji, radzeniu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sobie</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z napięciem oraz podejmowaniu prób rozwiązania trudnych sytuacji. Omówione zostaną również działania rodzica, które sprzyjają wzmacnianiu samodzielności, poczucia bezpieczeństwa i odporności emocjonalnej dziecka.</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informacje o terminach spotkań będą przekazywane na bieżąco.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Mówię coraz lepiej – jak rodzic może wspierać rozwój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mowy</a:t>
            </a: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dziecka</a:t>
            </a:r>
            <a:r>
              <a:rPr lang="pl-PL" sz="2200" b="1" dirty="0">
                <a:solidFill>
                  <a:srgbClr val="0D3B66"/>
                </a:solidFill>
                <a:latin typeface="Calibri" panose="020F0502020204030204" pitchFamily="34" charset="0"/>
                <a:ea typeface="Calibri" panose="020F0502020204030204" pitchFamily="34" charset="0"/>
                <a:cs typeface="Calibri" panose="020F0502020204030204" pitchFamily="34" charset="0"/>
              </a:rPr>
              <a:t>?</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rodzice dzieci w wieku przedszkolnym</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Katarzyna Lange – pedagog, logopeda, neurologopeda</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Spotkania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skierowane są do rodziców zainteresowanych wspieraniem prawidłowego rozwoju mowy swoich dzieci. Podczas spotkania rodzice poznają sposoby wspierania rozwoju mowy dziecka w codziennych sytuacjach oraz dowiedzą się,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na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co warto zwracać uwagę na poszczególnych etapach rozwoju. Poruszane będą również zagadnienia związane z profilaktyką logopedyczną oraz kształtowaniem prawidłowych nawyków sprzyjających rozwojowi komunikacji i mowy.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informacje o terminach spotkań będą przekazywane na bieżąco.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Czy moje dziecko jest gotowe do szkoły?</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rodzice dzieci sześcioletnich</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Prowadzące:</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Anna Wojtczak – pedagog</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Sara Śnieg– pedagog</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Agnieszka Smolarek –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pedagog</a:t>
            </a: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mgr</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Michalina Tomczyk –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psycholog</a:t>
            </a: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mgr</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Katarzyna Lange –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pedagog</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logopeda</a:t>
            </a: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Spotkania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poświęcone są zagadnieniu gotowości szkolnej dziecka, rozumianej jako osiągnięcie odpowiedniego poziomu rozwoju w sferze emocjonalnej, społecznej, intelektualnej i fizycznej. Rodzice będą mieli możliwość indywidualnej rozmowy ze specjalistą na temat funkcjonowania dziecka, jego mocnych stron oraz obszarów, które mogą wymagać dodatkowego wsparcia przed rozpoczęciem nauki w szkole. Spotkania stanowią również okazję do omówienia wątpliwości rodziców dotyczących gotowości dziecka do podjęcia nauki w klasie pierwszej.</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ustalany</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po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wizycie</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diagnostycznej</a:t>
            </a: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CFF"/>
        </a:solidFill>
        <a:effectLst/>
      </p:bgPr>
    </p:bg>
    <p:spTree>
      <p:nvGrpSpPr>
        <p:cNvPr id="1" name="">
          <a:extLst>
            <a:ext uri="{FF2B5EF4-FFF2-40B4-BE49-F238E27FC236}">
              <a16:creationId xmlns:a16="http://schemas.microsoft.com/office/drawing/2014/main" id="{2CC3FEA3-CAD2-D143-34D5-DDA6CFAEC228}"/>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9EFCFEC-5DCC-C87E-BB0D-6A5F0B6F08A3}"/>
              </a:ext>
            </a:extLst>
          </p:cNvPr>
          <p:cNvSpPr/>
          <p:nvPr/>
        </p:nvSpPr>
        <p:spPr>
          <a:xfrm>
            <a:off x="0" y="256032"/>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a:extLst>
              <a:ext uri="{FF2B5EF4-FFF2-40B4-BE49-F238E27FC236}">
                <a16:creationId xmlns:a16="http://schemas.microsoft.com/office/drawing/2014/main" id="{ECEB12B8-86E9-6A49-4277-354AF6C8925D}"/>
              </a:ext>
            </a:extLst>
          </p:cNvPr>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a:extLst>
              <a:ext uri="{FF2B5EF4-FFF2-40B4-BE49-F238E27FC236}">
                <a16:creationId xmlns:a16="http://schemas.microsoft.com/office/drawing/2014/main" id="{F984028E-E30E-1D62-B3DB-4B126376A584}"/>
              </a:ext>
            </a:extLst>
          </p:cNvPr>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a:extLst>
              <a:ext uri="{FF2B5EF4-FFF2-40B4-BE49-F238E27FC236}">
                <a16:creationId xmlns:a16="http://schemas.microsoft.com/office/drawing/2014/main" id="{91183903-CC46-285E-134F-924F456958B0}"/>
              </a:ext>
            </a:extLst>
          </p:cNvPr>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a:extLst>
              <a:ext uri="{FF2B5EF4-FFF2-40B4-BE49-F238E27FC236}">
                <a16:creationId xmlns:a16="http://schemas.microsoft.com/office/drawing/2014/main" id="{06A901FF-1F7C-4E9A-6977-7D8D691FD562}"/>
              </a:ext>
            </a:extLst>
          </p:cNvPr>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a:extLst>
              <a:ext uri="{FF2B5EF4-FFF2-40B4-BE49-F238E27FC236}">
                <a16:creationId xmlns:a16="http://schemas.microsoft.com/office/drawing/2014/main" id="{6683502B-CC2E-8253-A541-C3884AA73C11}"/>
              </a:ext>
            </a:extLst>
          </p:cNvPr>
          <p:cNvSpPr/>
          <p:nvPr/>
        </p:nvSpPr>
        <p:spPr>
          <a:xfrm>
            <a:off x="594360" y="914400"/>
            <a:ext cx="10927080" cy="658368"/>
          </a:xfrm>
          <a:prstGeom prst="rect">
            <a:avLst/>
          </a:prstGeom>
          <a:noFill/>
          <a:ln/>
        </p:spPr>
        <p:txBody>
          <a:bodyPr wrap="square" lIns="254" tIns="254" rIns="254" bIns="254" rtlCol="0" anchor="ctr">
            <a:noAutofit/>
          </a:bodyPr>
          <a:lstStyle/>
          <a:p>
            <a:r>
              <a:rPr lang="pl-PL" sz="2200" b="1" dirty="0">
                <a:solidFill>
                  <a:srgbClr val="002060"/>
                </a:solidFill>
                <a:latin typeface="Calibri" panose="020F0502020204030204" pitchFamily="34" charset="0"/>
                <a:ea typeface="Calibri" panose="020F0502020204030204" pitchFamily="34" charset="0"/>
                <a:cs typeface="Calibri" panose="020F0502020204030204" pitchFamily="34" charset="0"/>
              </a:rPr>
              <a:t>Tematyka: Wsparcie dziecka z trudnościami wzrokowymi – konsultacje </a:t>
            </a:r>
          </a:p>
          <a:p>
            <a:r>
              <a:rPr lang="pl-PL" sz="2200" b="1" dirty="0">
                <a:solidFill>
                  <a:srgbClr val="002060"/>
                </a:solidFill>
                <a:latin typeface="Calibri" panose="020F0502020204030204" pitchFamily="34" charset="0"/>
                <a:ea typeface="Calibri" panose="020F0502020204030204" pitchFamily="34" charset="0"/>
                <a:cs typeface="Calibri" panose="020F0502020204030204" pitchFamily="34" charset="0"/>
              </a:rPr>
              <a:t>z </a:t>
            </a:r>
            <a:r>
              <a:rPr lang="pl-PL" sz="2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tyflopedagogiem</a:t>
            </a:r>
            <a:endParaRPr lang="en-US" sz="2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Shape 6">
            <a:extLst>
              <a:ext uri="{FF2B5EF4-FFF2-40B4-BE49-F238E27FC236}">
                <a16:creationId xmlns:a16="http://schemas.microsoft.com/office/drawing/2014/main" id="{F60CB898-4703-EF4F-EF92-5FA2677128CC}"/>
              </a:ext>
            </a:extLst>
          </p:cNvPr>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a:extLst>
              <a:ext uri="{FF2B5EF4-FFF2-40B4-BE49-F238E27FC236}">
                <a16:creationId xmlns:a16="http://schemas.microsoft.com/office/drawing/2014/main" id="{66BE9DD1-5EB3-76B0-786F-99340AD5DE09}"/>
              </a:ext>
            </a:extLst>
          </p:cNvPr>
          <p:cNvSpPr/>
          <p:nvPr/>
        </p:nvSpPr>
        <p:spPr>
          <a:xfrm>
            <a:off x="822960" y="1975104"/>
            <a:ext cx="10607040" cy="4297680"/>
          </a:xfrm>
          <a:prstGeom prst="rect">
            <a:avLst/>
          </a:prstGeom>
          <a:noFill/>
          <a:ln/>
        </p:spPr>
        <p:txBody>
          <a:bodyPr wrap="square" lIns="381" tIns="381" rIns="381" bIns="381" rtlCol="0" anchor="ctr">
            <a:normAutofit/>
          </a:bodyPr>
          <a:lstStyle/>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a:t>
            </a:r>
            <a:r>
              <a:rPr lang="pl-PL"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rodzice dzieci i młodzież z niepełnosprawnością wzrokową</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a:t>
            </a:r>
            <a:r>
              <a:rPr lang="pl-PL" sz="16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 mgr Paulina </a:t>
            </a:r>
            <a:r>
              <a:rPr lang="pl-PL"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Gołębowska</a:t>
            </a:r>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pl-PL"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tyflopedagog</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konsultacji: Indywidualne konsultacje skierowane są do rodziców dzieci i młodzieży z trudnościami wynikającymi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z niepełnosprawności wzrokowej. Podczas spotkań możliwe jest omówienie indywidualnych potrzeb dziecka lub ucznia, trudności pojawiających się w codziennym funkcjonowaniu i nauce oraz sposobów dostosowania warunków edukacyjnych do jego możliwości. Konsultacje mogą obejmować również wskazówki dotyczące organizacji przestrzeni i materiałów edukacyjnych, doboru odpowiednich pomocy oraz sposobów wspierania samodzielności i funkcjonowania dziecka w środowisku domowym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i szkolnym.</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a:t>
            </a:r>
            <a:r>
              <a:rPr lang="pl-PL" sz="16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 konsultacje indywidualne.</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cały rok szkolny.</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zgłoszenia w sekretariacie Poradni.</a:t>
            </a:r>
          </a:p>
        </p:txBody>
      </p:sp>
    </p:spTree>
    <p:extLst>
      <p:ext uri="{BB962C8B-B14F-4D97-AF65-F5344CB8AC3E}">
        <p14:creationId xmlns:p14="http://schemas.microsoft.com/office/powerpoint/2010/main" val="817678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CFF"/>
        </a:solidFill>
        <a:effectLst/>
      </p:bgPr>
    </p:bg>
    <p:spTree>
      <p:nvGrpSpPr>
        <p:cNvPr id="1" name="">
          <a:extLst>
            <a:ext uri="{FF2B5EF4-FFF2-40B4-BE49-F238E27FC236}">
              <a16:creationId xmlns:a16="http://schemas.microsoft.com/office/drawing/2014/main" id="{3F858548-ED23-5838-0C62-9460B2AC44A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4C95396-87AB-3DA5-B04C-35B1413F7B02}"/>
              </a:ext>
            </a:extLst>
          </p:cNvPr>
          <p:cNvSpPr/>
          <p:nvPr/>
        </p:nvSpPr>
        <p:spPr>
          <a:xfrm>
            <a:off x="0" y="256032"/>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a:extLst>
              <a:ext uri="{FF2B5EF4-FFF2-40B4-BE49-F238E27FC236}">
                <a16:creationId xmlns:a16="http://schemas.microsoft.com/office/drawing/2014/main" id="{25E8A22B-402B-8C22-9150-AE6D1A1FDC8B}"/>
              </a:ext>
            </a:extLst>
          </p:cNvPr>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a:extLst>
              <a:ext uri="{FF2B5EF4-FFF2-40B4-BE49-F238E27FC236}">
                <a16:creationId xmlns:a16="http://schemas.microsoft.com/office/drawing/2014/main" id="{52F74A33-F4E5-0947-3ADF-FE83EAB5B78A}"/>
              </a:ext>
            </a:extLst>
          </p:cNvPr>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a:extLst>
              <a:ext uri="{FF2B5EF4-FFF2-40B4-BE49-F238E27FC236}">
                <a16:creationId xmlns:a16="http://schemas.microsoft.com/office/drawing/2014/main" id="{140BA324-4CF0-A866-4C7C-E1C6AB862E85}"/>
              </a:ext>
            </a:extLst>
          </p:cNvPr>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a:extLst>
              <a:ext uri="{FF2B5EF4-FFF2-40B4-BE49-F238E27FC236}">
                <a16:creationId xmlns:a16="http://schemas.microsoft.com/office/drawing/2014/main" id="{2654E310-2F68-2650-927D-EF472DD0DD09}"/>
              </a:ext>
            </a:extLst>
          </p:cNvPr>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a:extLst>
              <a:ext uri="{FF2B5EF4-FFF2-40B4-BE49-F238E27FC236}">
                <a16:creationId xmlns:a16="http://schemas.microsoft.com/office/drawing/2014/main" id="{1F7EF313-E2F8-AB79-729D-C6BEC41E8894}"/>
              </a:ext>
            </a:extLst>
          </p:cNvPr>
          <p:cNvSpPr/>
          <p:nvPr/>
        </p:nvSpPr>
        <p:spPr>
          <a:xfrm>
            <a:off x="594360" y="914400"/>
            <a:ext cx="10927080" cy="658368"/>
          </a:xfrm>
          <a:prstGeom prst="rect">
            <a:avLst/>
          </a:prstGeom>
          <a:noFill/>
          <a:ln/>
        </p:spPr>
        <p:txBody>
          <a:bodyPr wrap="square" lIns="254" tIns="254" rIns="254" bIns="254" rtlCol="0" anchor="ctr">
            <a:noAutofit/>
          </a:bodyPr>
          <a:lstStyle/>
          <a:p>
            <a:r>
              <a:rPr lang="pl-PL" sz="2200" b="1" dirty="0">
                <a:solidFill>
                  <a:srgbClr val="002060"/>
                </a:solidFill>
                <a:latin typeface="Calibri" panose="020F0502020204030204" pitchFamily="34" charset="0"/>
                <a:ea typeface="Calibri" panose="020F0502020204030204" pitchFamily="34" charset="0"/>
                <a:cs typeface="Calibri" panose="020F0502020204030204" pitchFamily="34" charset="0"/>
              </a:rPr>
              <a:t>Tematyka: Wsparcie dziecka z trudnościami słuchowymi – konsultacje </a:t>
            </a:r>
          </a:p>
          <a:p>
            <a:r>
              <a:rPr lang="pl-PL" sz="2200" b="1" dirty="0">
                <a:solidFill>
                  <a:srgbClr val="002060"/>
                </a:solidFill>
                <a:latin typeface="Calibri" panose="020F0502020204030204" pitchFamily="34" charset="0"/>
                <a:ea typeface="Calibri" panose="020F0502020204030204" pitchFamily="34" charset="0"/>
                <a:cs typeface="Calibri" panose="020F0502020204030204" pitchFamily="34" charset="0"/>
              </a:rPr>
              <a:t>z </a:t>
            </a:r>
            <a:r>
              <a:rPr lang="pl-PL" sz="2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surdopedagogiem</a:t>
            </a:r>
            <a:endParaRPr lang="en-US" sz="2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Shape 6">
            <a:extLst>
              <a:ext uri="{FF2B5EF4-FFF2-40B4-BE49-F238E27FC236}">
                <a16:creationId xmlns:a16="http://schemas.microsoft.com/office/drawing/2014/main" id="{0D31CBDC-8302-B034-0B94-4B0204B1C29B}"/>
              </a:ext>
            </a:extLst>
          </p:cNvPr>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a:extLst>
              <a:ext uri="{FF2B5EF4-FFF2-40B4-BE49-F238E27FC236}">
                <a16:creationId xmlns:a16="http://schemas.microsoft.com/office/drawing/2014/main" id="{0378DDEB-D0C7-A1D8-0AFD-2C6B1B3B8682}"/>
              </a:ext>
            </a:extLst>
          </p:cNvPr>
          <p:cNvSpPr/>
          <p:nvPr/>
        </p:nvSpPr>
        <p:spPr>
          <a:xfrm>
            <a:off x="754380" y="1860804"/>
            <a:ext cx="10607040" cy="4297680"/>
          </a:xfrm>
          <a:prstGeom prst="rect">
            <a:avLst/>
          </a:prstGeom>
          <a:noFill/>
          <a:ln/>
        </p:spPr>
        <p:txBody>
          <a:bodyPr wrap="square" lIns="381" tIns="381" rIns="381" bIns="381" rtlCol="0" anchor="ctr">
            <a:normAutofit/>
          </a:bodyPr>
          <a:lstStyle/>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rodzice dzieci i młodzieży z niepełnosprawnością słuchową</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Magdalena Kozakowska – </a:t>
            </a:r>
            <a:r>
              <a:rPr lang="pl-PL"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surdopedagog</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konsultacji: Indywidualne konsultacje skierowane są do rodziców dzieci i młodzieży z trudnościami wynikającymi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z niepełnosprawności </a:t>
            </a:r>
            <a:r>
              <a:rPr lang="pl-PL"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słuchowej.Podczas</a:t>
            </a:r>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 spotkań możliwe jest omówienie indywidualnych potrzeb dziecka lub ucznia, trudności pojawiających się w codziennym funkcjonowaniu i edukacji oraz sposobów dostosowania warunków nauki do jego możliwości. Konsultacje mogą obejmować również wskazówki dotyczące wspierania komunikacji, organizacji pracy i otoczenia, doboru odpowiednich metod oraz sposobów wspierania samodzielności i funkcjonowania dziecka w środowisku domowym i szkolnym.</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konsultacje indywidualne.</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cały rok szkolny.</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zgłoszenia w sekretariacie Poradni.</a:t>
            </a:r>
          </a:p>
        </p:txBody>
      </p:sp>
    </p:spTree>
    <p:extLst>
      <p:ext uri="{BB962C8B-B14F-4D97-AF65-F5344CB8AC3E}">
        <p14:creationId xmlns:p14="http://schemas.microsoft.com/office/powerpoint/2010/main" val="995764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8288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82880" y="0"/>
            <a:ext cx="54864"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731520" y="2606040"/>
            <a:ext cx="10698480" cy="777240"/>
          </a:xfrm>
          <a:prstGeom prst="rect">
            <a:avLst/>
          </a:prstGeom>
          <a:noFill/>
          <a:ln/>
        </p:spPr>
        <p:txBody>
          <a:bodyPr wrap="square" lIns="254" tIns="254" rIns="254" bIns="254" rtlCol="0" anchor="ctr">
            <a:normAutofit/>
          </a:bodyPr>
          <a:lstStyle/>
          <a:p>
            <a:pPr marL="0" indent="0" algn="ctr">
              <a:buNone/>
            </a:pPr>
            <a:r>
              <a:rPr lang="en-US" sz="4000" b="1" dirty="0">
                <a:solidFill>
                  <a:srgbClr val="0D3B66"/>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3703320" y="3657600"/>
            <a:ext cx="4754880" cy="0"/>
          </a:xfrm>
          <a:prstGeom prst="line">
            <a:avLst/>
          </a:prstGeom>
          <a:noFill/>
          <a:ln w="508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00684"/>
            <a:ext cx="11132679" cy="658368"/>
          </a:xfrm>
          <a:prstGeom prst="rect">
            <a:avLst/>
          </a:prstGeom>
          <a:noFill/>
          <a:ln/>
        </p:spPr>
        <p:txBody>
          <a:bodyPr wrap="square" lIns="254" tIns="254" rIns="254" bIns="254" rtlCol="0" anchor="ctr">
            <a:normAutofit fontScale="92500"/>
          </a:bodyPr>
          <a:lstStyle/>
          <a:p>
            <a:pPr marL="0" indent="0">
              <a:buNone/>
            </a:pPr>
            <a:r>
              <a:rPr lang="en-US" sz="24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Wspieramy rozwój umiejętności szkolnych – </a:t>
            </a:r>
            <a:r>
              <a:rPr lang="en-US" sz="2400" b="1" dirty="0" err="1">
                <a:solidFill>
                  <a:srgbClr val="0D3B66"/>
                </a:solidFill>
                <a:latin typeface="Calibri" panose="020F0502020204030204" pitchFamily="34" charset="0"/>
                <a:ea typeface="Calibri" panose="020F0502020204030204" pitchFamily="34" charset="0"/>
                <a:cs typeface="Calibri" panose="020F0502020204030204" pitchFamily="34" charset="0"/>
              </a:rPr>
              <a:t>zajęcia</a:t>
            </a:r>
            <a:r>
              <a:rPr lang="en-US" sz="2400" b="1" dirty="0">
                <a:solidFill>
                  <a:srgbClr val="0D3B66"/>
                </a:solidFill>
                <a:latin typeface="Calibri" panose="020F0502020204030204" pitchFamily="34" charset="0"/>
                <a:ea typeface="Calibri" panose="020F0502020204030204" pitchFamily="34" charset="0"/>
                <a:cs typeface="Calibri" panose="020F0502020204030204" pitchFamily="34" charset="0"/>
              </a:rPr>
              <a:t> korekcyjno-</a:t>
            </a:r>
            <a:r>
              <a:rPr lang="en-US" sz="2400" b="1" dirty="0" err="1">
                <a:solidFill>
                  <a:srgbClr val="0D3B66"/>
                </a:solidFill>
                <a:latin typeface="Calibri" panose="020F0502020204030204" pitchFamily="34" charset="0"/>
                <a:ea typeface="Calibri" panose="020F0502020204030204" pitchFamily="34" charset="0"/>
                <a:cs typeface="Calibri" panose="020F0502020204030204" pitchFamily="34" charset="0"/>
              </a:rPr>
              <a:t>kompensac</a:t>
            </a:r>
            <a:r>
              <a:rPr lang="pl-PL" sz="2400" b="1" dirty="0" err="1">
                <a:solidFill>
                  <a:srgbClr val="0D3B66"/>
                </a:solidFill>
                <a:latin typeface="Calibri" panose="020F0502020204030204" pitchFamily="34" charset="0"/>
                <a:ea typeface="Calibri" panose="020F0502020204030204" pitchFamily="34" charset="0"/>
                <a:cs typeface="Calibri" panose="020F0502020204030204" pitchFamily="34" charset="0"/>
              </a:rPr>
              <a:t>yjne</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dzieci z oddziałów przedszkolnych „0” oraz uczniowie klas I–VI szkoły podstawowej</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Prowadzące:</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Anna Wojtczak – pedagog</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Sara Śnieg – pedagog</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Agnieszka Smolarek – pedagog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Zajęcia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korekcyjno-kompensacyjne skierowane są do dzieci, u których występują trudności rozwojowe utrudniające opanowywanie podstawowych umiejętności szkolnych, w szczególności w zakresie czytania i pisania. Celem zajęć jest wspieranie rozwoju funkcji istotnych dla procesu uczenia się, usprawnianie obszarów wymagających dodatkowego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wsparcia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oraz</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wzmacnianie umiejętności niezbędnych do skutecznego radzenia sobie z wymaganiami edukacyjnymi. Praca z dzieckiem dostosowywana jest do jego indywidualnych potrzeb, możliwości oraz rodzaju występujących trudności.</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indywidualne.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ustalany indywidualnie z prowadzącą.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5">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362414" cy="658368"/>
          </a:xfrm>
          <a:prstGeom prst="rect">
            <a:avLst/>
          </a:prstGeom>
          <a:noFill/>
          <a:ln/>
        </p:spPr>
        <p:txBody>
          <a:bodyPr wrap="square" lIns="254" tIns="254" rIns="254" bIns="254" rtlCol="0" anchor="ctr">
            <a:normAutofit fontScale="92500" lnSpcReduction="10000"/>
          </a:bodyPr>
          <a:lstStyle/>
          <a:p>
            <a:pPr marL="0" indent="0">
              <a:buNone/>
            </a:pPr>
            <a:r>
              <a:rPr lang="en-US" sz="24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Matematyka krok po kroku – indywidualne zajęcia korekcyjno-kompensacyjne z </a:t>
            </a:r>
            <a:r>
              <a:rPr lang="en-US" sz="2400" b="1" dirty="0" err="1">
                <a:solidFill>
                  <a:srgbClr val="0D3B66"/>
                </a:solidFill>
                <a:latin typeface="Calibri" panose="020F0502020204030204" pitchFamily="34" charset="0"/>
                <a:ea typeface="Calibri" panose="020F0502020204030204" pitchFamily="34" charset="0"/>
                <a:cs typeface="Calibri" panose="020F0502020204030204" pitchFamily="34" charset="0"/>
              </a:rPr>
              <a:t>zakres</a:t>
            </a:r>
            <a:r>
              <a:rPr lang="pl-PL" sz="2400" b="1" dirty="0">
                <a:solidFill>
                  <a:srgbClr val="0D3B66"/>
                </a:solidFill>
                <a:latin typeface="Calibri" panose="020F0502020204030204" pitchFamily="34" charset="0"/>
                <a:ea typeface="Calibri" panose="020F0502020204030204" pitchFamily="34" charset="0"/>
                <a:cs typeface="Calibri" panose="020F0502020204030204" pitchFamily="34" charset="0"/>
              </a:rPr>
              <a:t>u</a:t>
            </a:r>
            <a:r>
              <a:rPr lang="en-US" sz="2400" b="1" dirty="0">
                <a:solidFill>
                  <a:srgbClr val="0D3B66"/>
                </a:solidFill>
                <a:latin typeface="Calibri" panose="020F0502020204030204" pitchFamily="34" charset="0"/>
                <a:ea typeface="Calibri" panose="020F0502020204030204" pitchFamily="34" charset="0"/>
                <a:cs typeface="Calibri" panose="020F0502020204030204" pitchFamily="34" charset="0"/>
              </a:rPr>
              <a:t> matematyki</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mgr</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Anna Wojtczak –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pedagog</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klasy</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0 – I</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mgr</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Marta Iwaszkiewicz – pedagog – klasy II – IV</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zajęć: Zajęcia skierowane są do uczniów doświadczających trudności w nauce matematyki, którzy potrzebują indywidualnego wsparcia w rozwijaniu umiejętności niezbędnych do sprawnego posługiwania się wiedzą matematyczną. Celem zajęć jest usprawnianie funkcji istotnych dla uczenia się matematyki, rozwijanie rozumowania matematycznego, utrwalanie podstawowych umiejętności rachunkowych oraz doskonalenie sposobów rozwiązywania zadań i problemów matematycznych. Zakres pracy dostosowywany jest do indywidualnych potrzeb, możliwości oraz rodzaju trudności ucznia. Zajęcia mają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również</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na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celu wzmacnianie samodzielności, wiary we własne możliwości oraz kształtowanie bardziej pozytywnego nastawienia do nauki matematyki.</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indywidualne.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ustalany indywidualnie z prowadzącą.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6">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Skuteczniej się uczę – wsparcie uczniów z dysleksją</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klas IV–VIII szkoły podstawowej</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Prowadzące:</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Anna Wojtczak – pedagog</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Sara Śnieg – pedagog</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Agnieszka Smolarek – pedagog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zajęć:</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Zajęcia skierowane są do uczniów ze specyficznymi trudnościami w uczeniu się, w tym z dysleksją, którzy potrzebują dodatkowego wsparcia w rozwijaniu umiejętności szkolnych. Celem zajęć jest usprawnianie funkcji istotnych dla procesu czytania, pisania i uczenia się, rozwijanie skutecznych strategii pracy z materiałem edukacyjnym oraz wzmacnianie samodzielności ucznia w radzeniu sobie z wymaganiami szkolnymi. Podczas spotkań uczniowie będą również rozwijać umiejętności związane z organizacją własnej pracy, koncentracją uwagi oraz wykorzystywaniem swoich mocnych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stron</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w procesie uczenia się.</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grupowe, w grupach do 5 osób.</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ustalany indywidualnie z prowadzącą.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WPROWADZENIE</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700" b="1" dirty="0">
                <a:solidFill>
                  <a:srgbClr val="0D3B66"/>
                </a:solidFill>
                <a:latin typeface="Calibri" panose="020F0502020204030204" pitchFamily="34" charset="0"/>
                <a:ea typeface="Calibri" panose="020F0502020204030204" pitchFamily="34" charset="0"/>
                <a:cs typeface="Calibri" panose="020F0502020204030204" pitchFamily="34" charset="0"/>
              </a:rPr>
              <a:t>Zaproszenie do współpracy</a:t>
            </a:r>
            <a:endParaRPr lang="en-US" sz="27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Poradnia Psychologiczno-Pedagogiczna w Zduńskiej Woli zaprasza dzieci, młodzież, rodziców, nauczycieli oraz szkoły i przedszkola do korzystania z bezpłatnej pomocy specjalistycznej w bieżącym roku szkolnym.</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Jeżeli niepokoi Państwa rozwój dziecka, jego zachowanie, funkcjonowanie emocjonalne, relacje z rówieśnikami lub pojawiają się trudności w nauce – zachęcamy do kontaktu z Poradnią. Oferujemy bezpłatną diagnozę, konsultacje oraz specjalistyczne wsparcie dostosowane do indywidualnych potrzeb dziecka i jego rodziny.</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FCFF"/>
        </a:solidFill>
        <a:effectLst/>
      </p:bgPr>
    </p:bg>
    <p:spTree>
      <p:nvGrpSpPr>
        <p:cNvPr id="1" name="">
          <a:extLst>
            <a:ext uri="{FF2B5EF4-FFF2-40B4-BE49-F238E27FC236}">
              <a16:creationId xmlns:a16="http://schemas.microsoft.com/office/drawing/2014/main" id="{C3B1EE13-ED3A-906F-378B-1F272CF2BECD}"/>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6AA483E-B2CF-5D64-04DD-C49BD8706F59}"/>
              </a:ext>
            </a:extLst>
          </p:cNvPr>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a:extLst>
              <a:ext uri="{FF2B5EF4-FFF2-40B4-BE49-F238E27FC236}">
                <a16:creationId xmlns:a16="http://schemas.microsoft.com/office/drawing/2014/main" id="{44F613F3-298F-F872-F71C-6437B0AA2804}"/>
              </a:ext>
            </a:extLst>
          </p:cNvPr>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a:extLst>
              <a:ext uri="{FF2B5EF4-FFF2-40B4-BE49-F238E27FC236}">
                <a16:creationId xmlns:a16="http://schemas.microsoft.com/office/drawing/2014/main" id="{0A02B1B7-C7FB-406B-B107-BE2582031F76}"/>
              </a:ext>
            </a:extLst>
          </p:cNvPr>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a:extLst>
              <a:ext uri="{FF2B5EF4-FFF2-40B4-BE49-F238E27FC236}">
                <a16:creationId xmlns:a16="http://schemas.microsoft.com/office/drawing/2014/main" id="{214A8F25-F81E-00E8-1054-CC261BE9C46F}"/>
              </a:ext>
            </a:extLst>
          </p:cNvPr>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a:extLst>
              <a:ext uri="{FF2B5EF4-FFF2-40B4-BE49-F238E27FC236}">
                <a16:creationId xmlns:a16="http://schemas.microsoft.com/office/drawing/2014/main" id="{3758C42A-6439-AD92-4C09-FD8F85BF5BCD}"/>
              </a:ext>
            </a:extLst>
          </p:cNvPr>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a:extLst>
              <a:ext uri="{FF2B5EF4-FFF2-40B4-BE49-F238E27FC236}">
                <a16:creationId xmlns:a16="http://schemas.microsoft.com/office/drawing/2014/main" id="{59B4E378-FD69-7931-DB82-785D9A597375}"/>
              </a:ext>
            </a:extLst>
          </p:cNvPr>
          <p:cNvSpPr/>
          <p:nvPr/>
        </p:nvSpPr>
        <p:spPr>
          <a:xfrm>
            <a:off x="594360" y="914400"/>
            <a:ext cx="10927080" cy="658368"/>
          </a:xfrm>
          <a:prstGeom prst="rect">
            <a:avLst/>
          </a:prstGeom>
          <a:noFill/>
          <a:ln/>
        </p:spPr>
        <p:txBody>
          <a:bodyPr wrap="square" lIns="254" tIns="254" rIns="254" bIns="254" rtlCol="0" anchor="ctr">
            <a:normAutofit/>
          </a:bodyPr>
          <a:lstStyle/>
          <a:p>
            <a:r>
              <a:rPr lang="pl-PL" sz="2200" b="1" dirty="0">
                <a:solidFill>
                  <a:srgbClr val="002060"/>
                </a:solidFill>
                <a:latin typeface="Calibri" panose="020F0502020204030204" pitchFamily="34" charset="0"/>
                <a:ea typeface="Calibri" panose="020F0502020204030204" pitchFamily="34" charset="0"/>
                <a:cs typeface="Calibri" panose="020F0502020204030204" pitchFamily="34" charset="0"/>
              </a:rPr>
              <a:t>Tematyka: Błąd to nie katastrofa – uczymy się próbować dalej</a:t>
            </a:r>
            <a:endParaRPr lang="en-US" sz="2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Shape 6">
            <a:extLst>
              <a:ext uri="{FF2B5EF4-FFF2-40B4-BE49-F238E27FC236}">
                <a16:creationId xmlns:a16="http://schemas.microsoft.com/office/drawing/2014/main" id="{2AB3390C-22FB-AE6F-3A0F-28EA269D36D3}"/>
              </a:ext>
            </a:extLst>
          </p:cNvPr>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a:extLst>
              <a:ext uri="{FF2B5EF4-FFF2-40B4-BE49-F238E27FC236}">
                <a16:creationId xmlns:a16="http://schemas.microsoft.com/office/drawing/2014/main" id="{33751AFA-BEAD-CD6F-7E7F-E3991AB9D409}"/>
              </a:ext>
            </a:extLst>
          </p:cNvPr>
          <p:cNvSpPr/>
          <p:nvPr/>
        </p:nvSpPr>
        <p:spPr>
          <a:xfrm>
            <a:off x="822960" y="1975104"/>
            <a:ext cx="10607040" cy="4297680"/>
          </a:xfrm>
          <a:prstGeom prst="rect">
            <a:avLst/>
          </a:prstGeom>
          <a:noFill/>
          <a:ln/>
        </p:spPr>
        <p:txBody>
          <a:bodyPr wrap="square" lIns="381" tIns="381" rIns="381" bIns="381" rtlCol="0" anchor="ctr">
            <a:normAutofit/>
          </a:bodyPr>
          <a:lstStyle/>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szkół podstawowych</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Martyna Rosiak – psycholog</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zajęć: Warsztaty mają na celu pokazanie dzieciom, że popełnianie błędów jest naturalną częścią uczenia się i rozwoju,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a nie dowodem braku umiejętności czy porażki. Podczas spotkań uczestnicy będą uczyć się rozpoznawać myśli i emocje pojawiające się w sytuacji niepowodzenia, radzić sobie z frustracją i napięciem związanym z popełnianiem błędów oraz bardziej konstruktywnie reagować na trudności.</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Zajęcia będą wspierać zmianę sposobu myślenia z „nie umiem” na „jeszcze tego nie umiem”, dostrzeganie wartości płynącej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z pomyłek, a także rozwijanie wytrwałości, odwagi i gotowości do podejmowania kolejnych prób.</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Warsztaty będą prowadzone w aktywnej i angażującej formie, z wykorzystaniem zabaw, krótkich eksperymentów, ćwiczeń grupowych oraz sytuacji, w których dzieci będą mogły w bezpiecznych warunkach doświadczać błędów, poszukiwać nowych rozwiązań i przekonywać się, że pomyłka może być początkiem nauki, a nie jej końcem.</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grupowe, do 5 osób.</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Zgłoszenia: przyjmowane w sekretariacie Poradni.</a:t>
            </a:r>
          </a:p>
        </p:txBody>
      </p:sp>
    </p:spTree>
    <p:extLst>
      <p:ext uri="{BB962C8B-B14F-4D97-AF65-F5344CB8AC3E}">
        <p14:creationId xmlns:p14="http://schemas.microsoft.com/office/powerpoint/2010/main" val="1900999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7">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10886"/>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r>
              <a:rPr lang="pl-PL" sz="2200" b="1" dirty="0">
                <a:solidFill>
                  <a:srgbClr val="002060"/>
                </a:solidFill>
                <a:latin typeface="Calibri" panose="020F0502020204030204" pitchFamily="34" charset="0"/>
                <a:ea typeface="Calibri" panose="020F0502020204030204" pitchFamily="34" charset="0"/>
                <a:cs typeface="Calibri" panose="020F0502020204030204" pitchFamily="34" charset="0"/>
              </a:rPr>
              <a:t>Tematyka: Uwaga na uwagę! – ćwiczymy koncentrację</a:t>
            </a:r>
            <a:endParaRPr lang="en-US" sz="2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szkół podstawowych</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Michalina Tomczyk – psycholog</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zajęć: Zajęcia skierowane są do dzieci, które potrzebują wsparcia w rozwijaniu umiejętności koncentracji uwagi, skupiania się na wykonywanym zadaniu oraz ograniczania wpływu czynników rozpraszających. Podczas spotkań uczestnicy będą poprzez ćwiczenia, zabawy i zadania praktyczne rozwijać umiejętność kierowania i utrzymywania uwagi, dostrzegania istotnych informacji oraz powracania do zadania po rozproszeniu. Zajęcia będą również wspierać rozwijanie samokontroli, uważności, cierpliwości oraz umiejętności organizowania własnego działania. Dzieci poznają proste strategie, które mogą wykorzystywać podczas nauki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i wykonywania codziennych obowiązków wymagających skupienia.</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pracy będzie dostosowana do wieku, możliwości oraz indywidualnych potrzeb dziecka.</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indywidualne.</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i realizacji: ustalany indywidualnie z prowadzącą.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8">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Matura bez paniki – jak radzić sobie ze stresem egzaminacyjnym?</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klas maturalnych szkół ponadpodstawowych</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Beata Kościelniak – psycholog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Zajęcia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skierowane są do maturzystów, którzy chcą lepiej radzić sobie ze stresem, napięciem i presją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związaną</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z przygotowaniem do egzaminu maturalnego. Podczas spotkania uczniowie poznają mechanizmy stresu oraz jego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wpływ</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na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koncentrację, pamięć,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emocje</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funkcjonowanie podczas egzaminu. Omówione zostaną również sposoby rozpoznawania własnych reakcji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stresowych</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oraz</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praktyczne metody obniżania napięcia. Uczestnicy poznają techniki pomocne w radzeniu sobie z presją, natłokiem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myśli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obawami przed egzaminem, a także sposoby wspierające koncentrację, poczucie własnej skuteczności oraz spokojniejsze funkcjonowanie w okresie przygotowań do matury.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grupowe.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w ciągu roku szkolnego</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ustalany w zależności od zgłoszeń i możliwości organizacyjnych Poradni.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9">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00684"/>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Eksperymentalne emocje – odkrywamy, nazywamy, rozumiemy</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szkół podstawowych, klasy I-III</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Michalina Tomczyk – psycholog, mgr Martyna Rosiak – psycholog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Zajęcia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mają na celu rozwijanie u dzieci umiejętności rozpoznawania, różnicowania i nazywania emocji oraz lepszego rozumienia tego, co dzieje się z nami w różnych sytuacjach. Uczestnicy będą poznawać świat emocji poprzez doświadczenie, zabawę i proste eksperymenty, które pomogą w obrazowy i przystępny sposób wyjaśnić m.in. skąd biorą się emocje, jak mogą wpływać na nasze ciało, myśli i zachowanie oraz dlaczego nie zawsze reagujemy w taki sam sposób. Podczas zajęć dzieci będą uczyć się dostrzegania sygnałów płynących z ciała, rozpoznawania natężenia emocji oraz szukania sposobów, które pomagają radzić sobie z napięciem i trudnymi uczuciami. Forma zajęć będzie oparta na aktywnym udziale uczestników,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doświadczeniach</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eksperymentach, dzięki czemu zagadnienia dotyczące emocji będą przedstawiane w sposób ciekawy, angażujący i dostosowany do wieku dzieci.</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grupowe.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ustalany w zależności od zgłoszeń i możliwości organizacyjnych Poradni.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0">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Moc koncentracji – trening Biofeedback</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dzieci i młodzież</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Agnieszka Smolarek – pedagog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Indywidualne</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zajęcia z wykorzystaniem metody biofeedback skierowane są do dzieci i młodzieży, które chcą rozwijać umiejętność koncentracji, lepiej radzić sobie z napięciem oraz wzmacniać zdolność do samoregulacji. Podczas treningu uczestnik otrzymuje na bieżąco informację zwrotną dotyczącą reakcji swojego organizmu, dzięki czemu uczy się stopniowo lepiej kontrolować poziom pobudzenia, skupiać uwagę i wyciszać się. Zajęcia mogą wspierać funkcjonowanie w sytuacjach wymagających koncentracji, wysiłku poznawczego i radzenia sobie ze stresem, a także sprzyjać rozwijaniu większej świadomości własnych reakcji. Zakres i przebieg treningu dostosowywany jest do wieku, możliwości oraz indywidualnych potrzeb uczestnika.</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indywidualne.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ustalany indywidualnie z prowadzącą.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1">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pl-PL" sz="2200" b="1" dirty="0">
                <a:solidFill>
                  <a:srgbClr val="0D3B66"/>
                </a:solidFill>
                <a:latin typeface="Calibri" panose="020F0502020204030204" pitchFamily="34" charset="0"/>
                <a:ea typeface="Calibri" panose="020F0502020204030204" pitchFamily="34" charset="0"/>
                <a:cs typeface="Calibri" panose="020F0502020204030204" pitchFamily="34" charset="0"/>
              </a:rPr>
              <a:t>Zajęcia</a:t>
            </a: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logopedyczn</a:t>
            </a:r>
            <a:r>
              <a:rPr lang="pl-PL" sz="2200" b="1" dirty="0">
                <a:solidFill>
                  <a:srgbClr val="0D3B66"/>
                </a:solidFill>
                <a:latin typeface="Calibri" panose="020F0502020204030204" pitchFamily="34" charset="0"/>
                <a:ea typeface="Calibri" panose="020F0502020204030204" pitchFamily="34" charset="0"/>
                <a:cs typeface="Calibri" panose="020F0502020204030204" pitchFamily="34" charset="0"/>
              </a:rPr>
              <a:t>e</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754380" y="1792225"/>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dzieci w wieku przedszkolnym i wczesnoszkolnym</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Prowadzący: </a:t>
            </a:r>
          </a:p>
          <a:p>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mgr</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Katarzyna Lange – pedagog,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logopeda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neurologopeda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mgr</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Anna Piasecka –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logopeda</a:t>
            </a: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Zajęcia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dla dzieci z zaburzeniami i opóźnieniami w rozwoju mowy.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cały rok szkolny.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według ustaleń  z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prowadzącym</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2">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DZIECI I MŁODZIEŻY</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Program Wspomagania Rozwoju Psychospołecznego Dzieci Nieśmiałych</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3"/>
            <a:ext cx="10607040" cy="4471409"/>
          </a:xfrm>
          <a:prstGeom prst="rect">
            <a:avLst/>
          </a:prstGeom>
          <a:noFill/>
          <a:ln/>
        </p:spPr>
        <p:txBody>
          <a:bodyPr wrap="square" lIns="381" tIns="381" rIns="381" bIns="381" rtlCol="0" anchor="ctr">
            <a:no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klas IV–VI szkoły podstawowej przejawiający trudności związane z nieśmiałością</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Realizator: mgr Dagmara Biernat – psycholog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Program Wspomagania Rozwoju Psychospołecznego Dzieci Nieśmiałych jest programem rekomendowanym, skierowanym do dzieci, którym nieśmiałość utrudnia swobodne funkcjonowanie w sytuacjach społecznych, nawiązywanie relacji z rówieśnikami, wyrażanie własnego zdania czy podejmowanie aktywności w grupie. Celem zajęć jest wspieranie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dzieci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w stopniowym przezwyciężaniu nieśmiałości poprzez stwarzanie bezpiecznych warunków do podejmowania aktywności społecznej, rozwijania kompetencji społecznych oraz wzmacniania pozytywnego i adekwatnego obrazu siebie. Podczas spotkań uczestnicy będą mieli okazję lepiej poznawać swoje mocne strony, uczyć się wyrażania własnych myśli, uczuć i potrzeb, rozwijać umiejętność współpracy z innymi oraz podejmować aktywność w parach, małych grupach i na forum grupy. Zajęcia prowadzone są metodami aktywnymi, z wykorzystaniem m.in. ćwiczeń, scenek, opowiadań, dyskusji, burzy mózgów, rysunku i innych form sprzyjających zdobywaniu nowych doświadczeń społecznych.</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grupowe – cykl spotkań grupowych.</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II półrocze roku szkolnego.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3">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8288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82880" y="0"/>
            <a:ext cx="54864"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731520" y="2606040"/>
            <a:ext cx="10698480" cy="777240"/>
          </a:xfrm>
          <a:prstGeom prst="rect">
            <a:avLst/>
          </a:prstGeom>
          <a:noFill/>
          <a:ln/>
        </p:spPr>
        <p:txBody>
          <a:bodyPr wrap="square" lIns="254" tIns="254" rIns="254" bIns="254" rtlCol="0" anchor="ctr">
            <a:normAutofit/>
          </a:bodyPr>
          <a:lstStyle/>
          <a:p>
            <a:pPr marL="0" indent="0" algn="ctr">
              <a:buNone/>
            </a:pPr>
            <a:r>
              <a:rPr lang="en-US" sz="4000" b="1" dirty="0">
                <a:solidFill>
                  <a:srgbClr val="0D3B66"/>
                </a:solidFill>
                <a:latin typeface="Calibri" panose="020F0502020204030204" pitchFamily="34" charset="0"/>
                <a:ea typeface="Calibri" panose="020F0502020204030204" pitchFamily="34" charset="0"/>
                <a:cs typeface="Calibri" panose="020F0502020204030204" pitchFamily="34" charset="0"/>
              </a:rPr>
              <a:t>DLA WSZYSTKICH:</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3703320" y="3657600"/>
            <a:ext cx="4754880" cy="0"/>
          </a:xfrm>
          <a:prstGeom prst="line">
            <a:avLst/>
          </a:prstGeom>
          <a:noFill/>
          <a:ln w="508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4">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WSZYSTKICH</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79937" y="914400"/>
            <a:ext cx="11661648"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ADHD – konsultacje i wsparcie dla dzieci, młodzieży, rodziców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i</a:t>
            </a: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nauczyciel</a:t>
            </a:r>
            <a:r>
              <a:rPr lang="pl-PL" sz="2200" b="1" dirty="0">
                <a:solidFill>
                  <a:srgbClr val="0D3B66"/>
                </a:solidFill>
                <a:latin typeface="Calibri" panose="020F0502020204030204" pitchFamily="34" charset="0"/>
                <a:ea typeface="Calibri" panose="020F0502020204030204" pitchFamily="34" charset="0"/>
                <a:cs typeface="Calibri" panose="020F0502020204030204" pitchFamily="34" charset="0"/>
              </a:rPr>
              <a:t>i</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lnSpcReduction="10000"/>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dzieci i młodzież z ADHD lub z podejrzeniem ADHD, rodzice oraz nauczyciele i specjaliści pracujący z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dziećmi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młodzieżą</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Dagmara Biernat – psycholog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Treść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konsultacji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Konsultacje</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mają na celu wspieranie dzieci i młodzieży z ADHD oraz osób zaangażowanych w ich codzienne funkcjonowanie – rodziców, nauczycieli i specjalistów. Podczas spotkań możliwe będzie omówienie trudności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związanych</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m.in. z koncentracją uwagi, impulsywnością, nadmierną aktywnością, organizacją pracy, regulacją emocji,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motywacją</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oraz</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funkcjonowaniem dziecka lub ucznia w domu i w środowisku szkolnym. Konsultacje będą służyć również poszukiwaniu indywidualnie dopasowanych sposobów wspierania dziecka lub młodej osoby, wzmacnianiu jego mocnych stron oraz ustalaniu praktycznych rozwiązań możliwych do zastosowania w codziennych sytuacjach. Rodzice i nauczyciele będą mogli uzyskać wskazówki dotyczące sposobów reagowania na trudności, organizacji otoczenia i pracy, komunikacji oraz wspierania samodzielności dziecka.</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konsultacje indywidualne.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cały rok szkolny.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ustalane poprzez kontakt z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sekretariatem</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5">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8288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82880" y="0"/>
            <a:ext cx="54864"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731520" y="2606040"/>
            <a:ext cx="10698480" cy="777240"/>
          </a:xfrm>
          <a:prstGeom prst="rect">
            <a:avLst/>
          </a:prstGeom>
          <a:noFill/>
          <a:ln/>
        </p:spPr>
        <p:txBody>
          <a:bodyPr wrap="square" lIns="254" tIns="254" rIns="254" bIns="254" rtlCol="0" anchor="ctr">
            <a:normAutofit/>
          </a:bodyPr>
          <a:lstStyle/>
          <a:p>
            <a:pPr marL="0" indent="0" algn="ctr">
              <a:buNone/>
            </a:pPr>
            <a:r>
              <a:rPr lang="en-US" sz="4000" b="1" dirty="0">
                <a:solidFill>
                  <a:srgbClr val="0D3B66"/>
                </a:solidFill>
                <a:latin typeface="Calibri" panose="020F0502020204030204" pitchFamily="34" charset="0"/>
                <a:ea typeface="Calibri" panose="020F0502020204030204" pitchFamily="34" charset="0"/>
                <a:cs typeface="Calibri" panose="020F0502020204030204" pitchFamily="34" charset="0"/>
              </a:rPr>
              <a:t>DLA SZKÓŁ:</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3703320" y="3657600"/>
            <a:ext cx="4754880" cy="0"/>
          </a:xfrm>
          <a:prstGeom prst="line">
            <a:avLst/>
          </a:prstGeom>
          <a:noFill/>
          <a:ln w="508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WPROWADZENIE</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700" b="1" dirty="0">
                <a:solidFill>
                  <a:srgbClr val="0D3B66"/>
                </a:solidFill>
                <a:latin typeface="Calibri" panose="020F0502020204030204" pitchFamily="34" charset="0"/>
                <a:ea typeface="Calibri" panose="020F0502020204030204" pitchFamily="34" charset="0"/>
                <a:cs typeface="Calibri" panose="020F0502020204030204" pitchFamily="34" charset="0"/>
              </a:rPr>
              <a:t>Pomoc udzielana przez Poradnię obejmuje w szczególności:</a:t>
            </a:r>
            <a:endParaRPr lang="en-US" sz="27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diagnozę psychologiczną i pedagogiczną, w tym m.in. ocenę rozwoju poznawczego, emocjonalnego i społecznego, diagnostykę w kierunku spektrum autyzmu i ADHD, diagnozę specyficznych trudności w uczeniu się, w tym dysleksji, dysgrafii, </a:t>
            </a:r>
            <a:r>
              <a:rPr lang="en-US" sz="1600" dirty="0" err="1">
                <a:solidFill>
                  <a:srgbClr val="17324D"/>
                </a:solidFill>
                <a:latin typeface="Calibri" panose="020F0502020204030204" pitchFamily="34" charset="0"/>
                <a:ea typeface="Calibri" panose="020F0502020204030204" pitchFamily="34" charset="0"/>
                <a:cs typeface="Calibri" panose="020F0502020204030204" pitchFamily="34" charset="0"/>
              </a:rPr>
              <a:t>dysortografii</a:t>
            </a: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17324D"/>
                </a:solidFill>
                <a:latin typeface="Calibri" panose="020F0502020204030204" pitchFamily="34" charset="0"/>
                <a:ea typeface="Calibri" panose="020F0502020204030204" pitchFamily="34" charset="0"/>
                <a:cs typeface="Calibri" panose="020F0502020204030204" pitchFamily="34" charset="0"/>
              </a:rPr>
              <a:t>i</a:t>
            </a: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dyskalkulii, a także diagnozę trudności emocjonalnych, problemów w zachowaniu i funkcjonowaniu społecznym;</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diagnozę logopedyczną,</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diagnozę tyflopedagogiczną,</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diagnozę surdopedagogiczną</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diagnozę i wsparcie w zakresie doradztwa zawodowego,</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zajęcia o charakterze terapeutycznym i wspierającym, w tym zajęcia logopedyczne, korekcyjno-kompensacyjne, </a:t>
            </a:r>
            <a:r>
              <a:rPr lang="en-US" sz="1600" dirty="0" err="1">
                <a:solidFill>
                  <a:srgbClr val="17324D"/>
                </a:solidFill>
                <a:latin typeface="Calibri" panose="020F0502020204030204" pitchFamily="34" charset="0"/>
                <a:ea typeface="Calibri" panose="020F0502020204030204" pitchFamily="34" charset="0"/>
                <a:cs typeface="Calibri" panose="020F0502020204030204" pitchFamily="34" charset="0"/>
              </a:rPr>
              <a:t>zajęcia</a:t>
            </a: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z psychologiem, zajęcia z pedagogiem oraz zajęcia dla dzieci i uczniów doświadczających trudności w nauce matematyki,</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konsultacje, porady i mediacje dla dzieci i młodzieży, rodziców oraz nauczycieli;</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wsparcie w przypadku trudności emocjonalnych, wychowawczych, problemów w relacjach, obniżonego nastroju, stresu, lęku, problemów adaptacyjnych oraz innych trudności wpływających na codzienne funkcjonowanie dziecka lub ucznia.</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6">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SZKÓŁ</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1000232"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ABS Anty-Bullying – program przeciwdziałania przemocy rówieśniczej</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społeczność szkolna</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Prowadzące:</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Dagmara Biernat – psycholog, mgr Beata Kościelniak – psycholog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programu</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ABS Anty-Bullying to program ukierunkowany na przeciwdziałanie przemocy rówieśniczej oraz wzmacnianie bezpieczeństwa uczniów w środowisku szkolnym. Działania realizowane w ramach programu mają na celu zwiększanie świadomości dotyczącej zjawiska przemocy i bullyingu, rozwijanie umiejętności rozpoznawania zachowań krzywdzących oraz kształtowanie właściwych sposobów reagowania na sytuacje przemocy rówieśniczej. Program sprzyja budowaniu atmosfery opartej na szacunku, odpowiedzialności i wzajemnym wsparciu, a także wzmacnianiu kompetencji potrzebnych do tworzenia bezpiecznego środowiska szkolnego.</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Realizacja w roku szkolnym 2026/2027: programem objęta jest Szkoła Podstawowa nr 11 w Zduńskiej Woli.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27">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8288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82880" y="0"/>
            <a:ext cx="54864"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731520" y="2606040"/>
            <a:ext cx="10698480" cy="777240"/>
          </a:xfrm>
          <a:prstGeom prst="rect">
            <a:avLst/>
          </a:prstGeom>
          <a:noFill/>
          <a:ln/>
        </p:spPr>
        <p:txBody>
          <a:bodyPr wrap="square" lIns="254" tIns="254" rIns="254" bIns="254" rtlCol="0" anchor="ctr">
            <a:normAutofit/>
          </a:bodyPr>
          <a:lstStyle/>
          <a:p>
            <a:pPr marL="0" indent="0" algn="ctr">
              <a:buNone/>
            </a:pPr>
            <a:r>
              <a:rPr lang="en-US" sz="4000" b="1" dirty="0">
                <a:solidFill>
                  <a:srgbClr val="0D3B66"/>
                </a:solidFill>
                <a:latin typeface="Calibri" panose="020F0502020204030204" pitchFamily="34" charset="0"/>
                <a:ea typeface="Calibri" panose="020F0502020204030204" pitchFamily="34" charset="0"/>
                <a:cs typeface="Calibri" panose="020F0502020204030204" pitchFamily="34" charset="0"/>
              </a:rPr>
              <a:t>FERIE ZIMOWE 2027r.</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3703320" y="3657600"/>
            <a:ext cx="4754880" cy="0"/>
          </a:xfrm>
          <a:prstGeom prst="line">
            <a:avLst/>
          </a:prstGeom>
          <a:noFill/>
          <a:ln w="508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8">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FERIE ZIMOWE 202</a:t>
            </a:r>
            <a:r>
              <a:rPr lang="pl-PL" sz="1050" b="1" dirty="0">
                <a:solidFill>
                  <a:srgbClr val="3D8DBD"/>
                </a:solidFill>
                <a:latin typeface="Calibri" panose="020F0502020204030204" pitchFamily="34" charset="0"/>
                <a:ea typeface="Calibri" panose="020F0502020204030204" pitchFamily="34" charset="0"/>
                <a:cs typeface="Calibri" panose="020F0502020204030204" pitchFamily="34" charset="0"/>
              </a:rPr>
              <a:t>7</a:t>
            </a: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r.</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Stres pod kontrolą – jak radzić sobie w trudnych sytuacjach?</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lnSpcReduction="10000"/>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klas IV–V szkoły podstawowej</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Prowadzące:</a:t>
            </a: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mgr Michalina Tomczyk – psycholog mgr Martyna Rosiak – psycholog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Warsztaty</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mają na celu przybliżenie uczniom zagadnienia stresu oraz pomoc w lepszym rozumieniu własnych reakcji pojawiających się w trudnych i wymagających sytuacjach. Podczas zajęć uczestnicy dowiedzą się, czym jest stres, jak może wpływać na ciało, emocje, myśli i zachowanie oraz jakie sygnały mogą świadczyć o narastającym napięciu. Będą mieli również okazję przyjrzeć się swoim dotychczasowym sposobom radzenia sobie w sytuacjach stresowych. W trakcie warsztatów uczniowie poznają konstruktywne sposoby obniżania napięcia, radzenia sobie z nieprzyjemnymi emocjami oraz odzyskiwania poczucia spokoju i kontroli w trudnych sytuacjach.</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Zajęcia będą miały aktywną, warsztatową formę, dostosowaną do wieku uczestników.</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grupowe.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05.01.2027r.</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okres ferii zimowych.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29">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FERIE ZIMOWE 202</a:t>
            </a:r>
            <a:r>
              <a:rPr lang="pl-PL" sz="1050" b="1" dirty="0">
                <a:solidFill>
                  <a:srgbClr val="3D8DBD"/>
                </a:solidFill>
                <a:latin typeface="Calibri" panose="020F0502020204030204" pitchFamily="34" charset="0"/>
                <a:ea typeface="Calibri" panose="020F0502020204030204" pitchFamily="34" charset="0"/>
                <a:cs typeface="Calibri" panose="020F0502020204030204" pitchFamily="34" charset="0"/>
              </a:rPr>
              <a:t>7</a:t>
            </a: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r.</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106424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Muzyka, ruch i emocje – zimowe zajęcia z elementami </a:t>
            </a:r>
            <a:r>
              <a:rPr lang="pl-PL" sz="2200" b="1" dirty="0">
                <a:solidFill>
                  <a:srgbClr val="0D3B66"/>
                </a:solidFill>
                <a:latin typeface="Calibri" panose="020F0502020204030204" pitchFamily="34" charset="0"/>
                <a:ea typeface="Calibri" panose="020F0502020204030204" pitchFamily="34" charset="0"/>
                <a:cs typeface="Calibri" panose="020F0502020204030204" pitchFamily="34" charset="0"/>
              </a:rPr>
              <a:t>muzykoterapii</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klas I–III szkoły podstawowej</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Agnieszka Smolarek – pedagog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Zajęcia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oparte są na elementach muzykoterapii, wykorzystujących muzykę, rytm i ruch jako formę wspierania rozwoju dziecka. Podczas spotkań uczestnicy będą angażowani w różnorodne aktywności muzyczne i ruchowe, sprzyjające wyrażaniu emocji, rozwijaniu kreatywności, koncentracji uwagi oraz współpracy w grupie. Zajęcia będą miały lekką,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aktywną</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dostosowaną do wieku dzieci formę, dzięki czemu muzyka stanie się narzędziem wspierającym zarówno dobrą zabawę,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jak i rozwój emocjonalny oraz społeczny.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grupowe, do 5 osób.</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do 05.01.2027r.</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20.01.2027r.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0">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FERIE ZIMOWE 202</a:t>
            </a:r>
            <a:r>
              <a:rPr lang="pl-PL" sz="1050" b="1" dirty="0">
                <a:solidFill>
                  <a:srgbClr val="3D8DBD"/>
                </a:solidFill>
                <a:latin typeface="Calibri" panose="020F0502020204030204" pitchFamily="34" charset="0"/>
                <a:ea typeface="Calibri" panose="020F0502020204030204" pitchFamily="34" charset="0"/>
                <a:cs typeface="Calibri" panose="020F0502020204030204" pitchFamily="34" charset="0"/>
              </a:rPr>
              <a:t>7</a:t>
            </a: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r.</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888382"/>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Sensoryczne laboratorium – dotykam, odkrywam,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eksperymentuj</a:t>
            </a:r>
            <a:r>
              <a:rPr lang="pl-PL" sz="2200" b="1" dirty="0">
                <a:solidFill>
                  <a:srgbClr val="0D3B66"/>
                </a:solidFill>
                <a:latin typeface="Calibri" panose="020F0502020204030204" pitchFamily="34" charset="0"/>
                <a:ea typeface="Calibri" panose="020F0502020204030204" pitchFamily="34" charset="0"/>
                <a:cs typeface="Calibri" panose="020F0502020204030204" pitchFamily="34" charset="0"/>
              </a:rPr>
              <a:t>ę</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uczniowie klas I – VI szkół podstawowych</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Anna Piasecka – logopeda</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Zajęcia</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mają charakter sensoryczno-eksperymentalny i są oparte na aktywnym poznawaniu świata poprzez zmysły. Uczestnicy będą doświadczać różnych faktur, konsystencji i właściwości materiałów, a także obserwować zachodzące podczas eksperymentów zmiany. Podczas spotkań dzieci będą m.in. przygotowywać slime, gniotki sensoryczne oraz ciecz nienewtonowską. Wykonywane doświadczenia będą okazją do rozwijania ciekawości poznawczej, kreatywności, koncentracji uwagi oraz sprawności manualnej. Zajęcia będą prowadzone w formie zabawy i eksperymentowania, dzięki czemu uczestnicy będą mogli samodzielnie odkrywać, badać i doświadczać różnych bodźców sensorycznych w bezpiecznej i angażującej atmosferze.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Forma zajęć: zajęcia grupowe.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do 05.01.2027r.</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okres ferii zimowych.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1">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8288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82880" y="0"/>
            <a:ext cx="54864"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731520" y="2606040"/>
            <a:ext cx="10698480" cy="777240"/>
          </a:xfrm>
          <a:prstGeom prst="rect">
            <a:avLst/>
          </a:prstGeom>
          <a:noFill/>
          <a:ln/>
        </p:spPr>
        <p:txBody>
          <a:bodyPr wrap="square" lIns="254" tIns="254" rIns="254" bIns="254" rtlCol="0" anchor="ctr">
            <a:normAutofit/>
          </a:bodyPr>
          <a:lstStyle/>
          <a:p>
            <a:pPr marL="0" indent="0" algn="ctr">
              <a:buNone/>
            </a:pPr>
            <a:r>
              <a:rPr lang="en-US" sz="4000" b="1" dirty="0">
                <a:solidFill>
                  <a:srgbClr val="0D3B66"/>
                </a:solidFill>
                <a:latin typeface="Calibri" panose="020F0502020204030204" pitchFamily="34" charset="0"/>
                <a:ea typeface="Calibri" panose="020F0502020204030204" pitchFamily="34" charset="0"/>
                <a:cs typeface="Calibri" panose="020F0502020204030204" pitchFamily="34" charset="0"/>
              </a:rPr>
              <a:t>GRUPY WSPARCIA DLA SPECJALISTÓW</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3703320" y="3657600"/>
            <a:ext cx="4754880" cy="0"/>
          </a:xfrm>
          <a:prstGeom prst="line">
            <a:avLst/>
          </a:prstGeom>
          <a:noFill/>
          <a:ln w="508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2">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GRUPY WSPARCIA DLA SPECJALISTÓW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708660" y="919866"/>
            <a:ext cx="10927080" cy="658368"/>
          </a:xfrm>
          <a:prstGeom prst="rect">
            <a:avLst/>
          </a:prstGeom>
          <a:noFill/>
          <a:ln/>
        </p:spPr>
        <p:txBody>
          <a:bodyPr wrap="square" lIns="254" tIns="254" rIns="254" bIns="254" rtlCol="0" anchor="ctr">
            <a:normAutofit/>
          </a:bodyPr>
          <a:lstStyle/>
          <a:p>
            <a:pPr marL="0" indent="0">
              <a:buNone/>
            </a:pP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758952" y="929907"/>
            <a:ext cx="1920240" cy="0"/>
          </a:xfrm>
          <a:prstGeom prst="line">
            <a:avLst/>
          </a:prstGeom>
          <a:noFill/>
          <a:ln w="381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708660" y="1167972"/>
            <a:ext cx="11572090" cy="5291503"/>
          </a:xfrm>
          <a:prstGeom prst="rect">
            <a:avLst/>
          </a:prstGeom>
          <a:noFill/>
          <a:ln/>
        </p:spPr>
        <p:txBody>
          <a:bodyPr wrap="square" lIns="381" tIns="381" rIns="381" bIns="381" rtlCol="0" anchor="ctr">
            <a:normAutofit fontScale="25000" lnSpcReduction="20000"/>
          </a:bodyPr>
          <a:lstStyle/>
          <a:p>
            <a:pPr>
              <a:lnSpc>
                <a:spcPct val="170000"/>
              </a:lnSpc>
            </a:pPr>
            <a:r>
              <a:rPr lang="en-US" sz="4800" b="1" dirty="0">
                <a:solidFill>
                  <a:srgbClr val="0D3B66"/>
                </a:solidFill>
                <a:latin typeface="Calibri" panose="020F0502020204030204" pitchFamily="34" charset="0"/>
                <a:ea typeface="Calibri" panose="020F0502020204030204" pitchFamily="34" charset="0"/>
                <a:cs typeface="Calibri" panose="020F0502020204030204" pitchFamily="34" charset="0"/>
              </a:rPr>
              <a:t>Grupa dla </a:t>
            </a:r>
            <a:r>
              <a:rPr lang="pl-PL" sz="4800" b="1" dirty="0">
                <a:solidFill>
                  <a:srgbClr val="0D3B66"/>
                </a:solidFill>
                <a:latin typeface="Calibri" panose="020F0502020204030204" pitchFamily="34" charset="0"/>
                <a:ea typeface="Calibri" panose="020F0502020204030204" pitchFamily="34" charset="0"/>
                <a:cs typeface="Calibri" panose="020F0502020204030204" pitchFamily="34" charset="0"/>
              </a:rPr>
              <a:t>pedagogów</a:t>
            </a:r>
            <a:r>
              <a:rPr lang="en-US" sz="4800" b="1" dirty="0">
                <a:solidFill>
                  <a:srgbClr val="0D3B66"/>
                </a:solidFill>
                <a:latin typeface="Calibri" panose="020F0502020204030204" pitchFamily="34" charset="0"/>
                <a:ea typeface="Calibri" panose="020F0502020204030204" pitchFamily="34" charset="0"/>
                <a:cs typeface="Calibri" panose="020F0502020204030204" pitchFamily="34" charset="0"/>
              </a:rPr>
              <a:t> </a:t>
            </a:r>
            <a:r>
              <a:rPr lang="pl-PL" sz="4800" b="1" dirty="0">
                <a:solidFill>
                  <a:srgbClr val="0D3B66"/>
                </a:solidFill>
                <a:latin typeface="Calibri" panose="020F0502020204030204" pitchFamily="34" charset="0"/>
                <a:ea typeface="Calibri" panose="020F0502020204030204" pitchFamily="34" charset="0"/>
                <a:cs typeface="Calibri" panose="020F0502020204030204" pitchFamily="34" charset="0"/>
              </a:rPr>
              <a:t>szkolnych</a:t>
            </a:r>
            <a:r>
              <a:rPr lang="en-US" sz="4800" b="1" dirty="0">
                <a:solidFill>
                  <a:srgbClr val="0D3B66"/>
                </a:solidFill>
                <a:latin typeface="Calibri" panose="020F0502020204030204" pitchFamily="34" charset="0"/>
                <a:ea typeface="Calibri" panose="020F0502020204030204" pitchFamily="34" charset="0"/>
                <a:cs typeface="Calibri" panose="020F0502020204030204" pitchFamily="34" charset="0"/>
              </a:rPr>
              <a:t> – </a:t>
            </a:r>
            <a:r>
              <a:rPr lang="pl-PL" sz="4800" b="1" dirty="0">
                <a:solidFill>
                  <a:srgbClr val="0D3B66"/>
                </a:solidFill>
                <a:latin typeface="Calibri" panose="020F0502020204030204" pitchFamily="34" charset="0"/>
                <a:ea typeface="Calibri" panose="020F0502020204030204" pitchFamily="34" charset="0"/>
                <a:cs typeface="Calibri" panose="020F0502020204030204" pitchFamily="34" charset="0"/>
              </a:rPr>
              <a:t>koordynator</a:t>
            </a:r>
            <a:r>
              <a:rPr lang="en-US" sz="4800" b="1" dirty="0">
                <a:solidFill>
                  <a:srgbClr val="0D3B66"/>
                </a:solidFill>
                <a:latin typeface="Calibri" panose="020F0502020204030204" pitchFamily="34" charset="0"/>
                <a:ea typeface="Calibri" panose="020F0502020204030204" pitchFamily="34" charset="0"/>
                <a:cs typeface="Calibri" panose="020F0502020204030204" pitchFamily="34" charset="0"/>
              </a:rPr>
              <a:t>: Anna Wojtczak</a:t>
            </a:r>
            <a:endParaRPr lang="en-US" sz="4800" dirty="0">
              <a:latin typeface="Calibri" panose="020F0502020204030204" pitchFamily="34" charset="0"/>
              <a:ea typeface="Calibri" panose="020F0502020204030204" pitchFamily="34" charset="0"/>
              <a:cs typeface="Calibri" panose="020F0502020204030204" pitchFamily="34" charset="0"/>
            </a:endParaRPr>
          </a:p>
          <a:p>
            <a:pPr marL="0" indent="0">
              <a:lnSpc>
                <a:spcPct val="170000"/>
              </a:lnSpc>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I </a:t>
            </a:r>
            <a:r>
              <a:rPr lang="en-US" sz="4800" dirty="0" err="1">
                <a:solidFill>
                  <a:srgbClr val="002060"/>
                </a:solidFill>
                <a:latin typeface="Calibri" panose="020F0502020204030204" pitchFamily="34" charset="0"/>
                <a:ea typeface="Calibri" panose="020F0502020204030204" pitchFamily="34" charset="0"/>
                <a:cs typeface="Calibri" panose="020F0502020204030204" pitchFamily="34" charset="0"/>
              </a:rPr>
              <a:t>spotkanie</a:t>
            </a:r>
            <a:r>
              <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09.10.2026r.</a:t>
            </a:r>
            <a:endPar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70000"/>
              </a:lnSpc>
              <a:buNone/>
            </a:pPr>
            <a:r>
              <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rPr>
              <a:t>II spotkanie – 02.12.2026r.</a:t>
            </a:r>
          </a:p>
          <a:p>
            <a:pPr marL="0" indent="0">
              <a:lnSpc>
                <a:spcPct val="170000"/>
              </a:lnSpc>
              <a:buNone/>
            </a:pPr>
            <a:r>
              <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rPr>
              <a:t>III spotkanie – 05.03.2027r.</a:t>
            </a:r>
          </a:p>
          <a:p>
            <a:pPr marL="0" indent="0">
              <a:lnSpc>
                <a:spcPct val="170000"/>
              </a:lnSpc>
              <a:buNone/>
            </a:pPr>
            <a:r>
              <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rPr>
              <a:t>IV spotkanie – 21.05.2027r.  </a:t>
            </a: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b="1" dirty="0">
                <a:solidFill>
                  <a:srgbClr val="002060"/>
                </a:solidFill>
                <a:latin typeface="Calibri" panose="020F0502020204030204" pitchFamily="34" charset="0"/>
                <a:ea typeface="Calibri" panose="020F0502020204030204" pitchFamily="34" charset="0"/>
                <a:cs typeface="Calibri" panose="020F0502020204030204" pitchFamily="34" charset="0"/>
              </a:rPr>
              <a:t>Grupa dla psychologów szkolnych – koordynator: Beata Kościelniak</a:t>
            </a: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I spotkanie – 23.10.2026r.</a:t>
            </a: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II spotkanie – 19.02.2027r.</a:t>
            </a: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III spotkanie – 21.05.2027r.</a:t>
            </a: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b="1" dirty="0">
                <a:solidFill>
                  <a:srgbClr val="002060"/>
                </a:solidFill>
                <a:latin typeface="Calibri" panose="020F0502020204030204" pitchFamily="34" charset="0"/>
                <a:ea typeface="Calibri" panose="020F0502020204030204" pitchFamily="34" charset="0"/>
                <a:cs typeface="Calibri" panose="020F0502020204030204" pitchFamily="34" charset="0"/>
              </a:rPr>
              <a:t>Grupa samokształceniowa dla logopedów – koordynator: Katarzyna Lange</a:t>
            </a: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Terminy spotkań:</a:t>
            </a: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I spotkanie – 06.11.2026r.</a:t>
            </a: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II spotkanie – 26.02.2027r.</a:t>
            </a:r>
          </a:p>
          <a:p>
            <a:pPr marL="0" indent="0">
              <a:buNone/>
            </a:pP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III spotkanie – 28.05.2027r.</a:t>
            </a:r>
            <a:endPar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4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Grupa dla nauczycieli i specjalistów przedszkoli i żłobków – koordynatorzy: mgr Izabela Szymczak, Katarzyna Lange, Małgorzata Łacina</a:t>
            </a:r>
          </a:p>
          <a:p>
            <a:pPr marL="0" indent="0">
              <a:lnSpc>
                <a:spcPct val="170000"/>
              </a:lnSpc>
              <a:buNone/>
            </a:pP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I </a:t>
            </a:r>
            <a:r>
              <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rPr>
              <a:t>spotkanie – </a:t>
            </a:r>
            <a:r>
              <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rPr>
              <a:t>09.10.2026r.</a:t>
            </a:r>
            <a:endPar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70000"/>
              </a:lnSpc>
              <a:buNone/>
            </a:pPr>
            <a:r>
              <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rPr>
              <a:t>II spotkanie – 02.12.2026r.</a:t>
            </a:r>
          </a:p>
          <a:p>
            <a:pPr marL="0" indent="0">
              <a:lnSpc>
                <a:spcPct val="170000"/>
              </a:lnSpc>
              <a:buNone/>
            </a:pPr>
            <a:r>
              <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rPr>
              <a:t>III spotkanie – 05.03.2027r.</a:t>
            </a:r>
          </a:p>
          <a:p>
            <a:pPr marL="0" indent="0">
              <a:lnSpc>
                <a:spcPct val="170000"/>
              </a:lnSpc>
              <a:buNone/>
            </a:pPr>
            <a:r>
              <a:rPr lang="pl-PL" sz="4800" dirty="0">
                <a:solidFill>
                  <a:srgbClr val="002060"/>
                </a:solidFill>
                <a:latin typeface="Calibri" panose="020F0502020204030204" pitchFamily="34" charset="0"/>
                <a:ea typeface="Calibri" panose="020F0502020204030204" pitchFamily="34" charset="0"/>
                <a:cs typeface="Calibri" panose="020F0502020204030204" pitchFamily="34" charset="0"/>
              </a:rPr>
              <a:t>IV spotkanie – 21.05.2027r.  </a:t>
            </a:r>
            <a:endParaRPr lang="en-US" sz="4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pl-PL" sz="23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WPROWADZENIE</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700" b="1" dirty="0">
                <a:solidFill>
                  <a:srgbClr val="0D3B66"/>
                </a:solidFill>
                <a:latin typeface="Calibri" panose="020F0502020204030204" pitchFamily="34" charset="0"/>
                <a:ea typeface="Calibri" panose="020F0502020204030204" pitchFamily="34" charset="0"/>
                <a:cs typeface="Calibri" panose="020F0502020204030204" pitchFamily="34" charset="0"/>
              </a:rPr>
              <a:t>Informacje organizacyjne</a:t>
            </a:r>
            <a:endParaRPr lang="en-US" sz="27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Stale poszerzamy i aktualizujemy bazę narzędzi diagnostycznych, tak aby odpowiadała aktualnej wiedzy psychologicznej, </a:t>
            </a:r>
            <a:r>
              <a:rPr lang="en-US" sz="1450" dirty="0" err="1">
                <a:solidFill>
                  <a:srgbClr val="17324D"/>
                </a:solidFill>
                <a:latin typeface="Calibri" panose="020F0502020204030204" pitchFamily="34" charset="0"/>
                <a:ea typeface="Calibri" panose="020F0502020204030204" pitchFamily="34" charset="0"/>
                <a:cs typeface="Calibri" panose="020F0502020204030204" pitchFamily="34" charset="0"/>
              </a:rPr>
              <a:t>pedagogicznej</a:t>
            </a: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 </a:t>
            </a:r>
            <a:endParaRPr lang="pl-PL" sz="145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50" dirty="0" err="1">
                <a:solidFill>
                  <a:srgbClr val="17324D"/>
                </a:solidFill>
                <a:latin typeface="Calibri" panose="020F0502020204030204" pitchFamily="34" charset="0"/>
                <a:ea typeface="Calibri" panose="020F0502020204030204" pitchFamily="34" charset="0"/>
                <a:cs typeface="Calibri" panose="020F0502020204030204" pitchFamily="34" charset="0"/>
              </a:rPr>
              <a:t>i</a:t>
            </a: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 logopedycznej oraz współczesnym standardom diagnozy. Dzięki temu możemy dobierać metody badania adekwatnie do wieku, </a:t>
            </a:r>
            <a:r>
              <a:rPr lang="en-US" sz="1450" dirty="0" err="1">
                <a:solidFill>
                  <a:srgbClr val="17324D"/>
                </a:solidFill>
                <a:latin typeface="Calibri" panose="020F0502020204030204" pitchFamily="34" charset="0"/>
                <a:ea typeface="Calibri" panose="020F0502020204030204" pitchFamily="34" charset="0"/>
                <a:cs typeface="Calibri" panose="020F0502020204030204" pitchFamily="34" charset="0"/>
              </a:rPr>
              <a:t>potrzeb</a:t>
            </a: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 </a:t>
            </a:r>
            <a:endParaRPr lang="pl-PL" sz="145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50" dirty="0" err="1">
                <a:solidFill>
                  <a:srgbClr val="17324D"/>
                </a:solidFill>
                <a:latin typeface="Calibri" panose="020F0502020204030204" pitchFamily="34" charset="0"/>
                <a:ea typeface="Calibri" panose="020F0502020204030204" pitchFamily="34" charset="0"/>
                <a:cs typeface="Calibri" panose="020F0502020204030204" pitchFamily="34" charset="0"/>
              </a:rPr>
              <a:t>i</a:t>
            </a: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 specyfiki funkcjonowania dziecka lub ucznia.</a:t>
            </a:r>
            <a:endParaRPr lang="en-US" sz="145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45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Pomoc oferowana przez Poradnię jest bezpłatna. Do skorzystania z konsultacji i wsparcia zachęcamy zarówno wtedy, gdy trudności są już wyraźnie widoczne, jak i w sytuacji, gdy rodzic lub nauczyciel dopiero zaczyna dostrzegać niepokojące sygnały i potrzebuje </a:t>
            </a:r>
            <a:r>
              <a:rPr lang="en-US" sz="1450" dirty="0" err="1">
                <a:solidFill>
                  <a:srgbClr val="17324D"/>
                </a:solidFill>
                <a:latin typeface="Calibri" panose="020F0502020204030204" pitchFamily="34" charset="0"/>
                <a:ea typeface="Calibri" panose="020F0502020204030204" pitchFamily="34" charset="0"/>
                <a:cs typeface="Calibri" panose="020F0502020204030204" pitchFamily="34" charset="0"/>
              </a:rPr>
              <a:t>rozmowy</a:t>
            </a: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 </a:t>
            </a:r>
            <a:endParaRPr lang="pl-PL" sz="145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50" dirty="0" err="1">
                <a:solidFill>
                  <a:srgbClr val="17324D"/>
                </a:solidFill>
                <a:latin typeface="Calibri" panose="020F0502020204030204" pitchFamily="34" charset="0"/>
                <a:ea typeface="Calibri" panose="020F0502020204030204" pitchFamily="34" charset="0"/>
                <a:cs typeface="Calibri" panose="020F0502020204030204" pitchFamily="34" charset="0"/>
              </a:rPr>
              <a:t>ze</a:t>
            </a: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 specjalistą.</a:t>
            </a:r>
            <a:endParaRPr lang="en-US" sz="145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45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Poradnia Psychologiczno-Pedagogiczna organizuje również szkolenia dla nauczycieli i specjalistów zatrudnionych w szkołach i placówkach oświatowych. Ich tematyka oraz zakres dostosowywane są do aktualnych potrzeb zgłaszanych przez placówki. Szkolenia mogą być realizowane zarówno stacjonarnie, jak i w formie </a:t>
            </a:r>
            <a:r>
              <a:rPr lang="en-US" sz="1450" dirty="0" err="1">
                <a:solidFill>
                  <a:srgbClr val="17324D"/>
                </a:solidFill>
                <a:latin typeface="Calibri" panose="020F0502020204030204" pitchFamily="34" charset="0"/>
                <a:ea typeface="Calibri" panose="020F0502020204030204" pitchFamily="34" charset="0"/>
                <a:cs typeface="Calibri" panose="020F0502020204030204" pitchFamily="34" charset="0"/>
              </a:rPr>
              <a:t>zdalnej</a:t>
            </a:r>
            <a:r>
              <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n-US" sz="145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r>
              <a:rPr lang="pl-PL" sz="1400" dirty="0">
                <a:solidFill>
                  <a:srgbClr val="002060"/>
                </a:solidFill>
                <a:latin typeface="Calibri" panose="020F0502020204030204" pitchFamily="34" charset="0"/>
                <a:ea typeface="Calibri" panose="020F0502020204030204" pitchFamily="34" charset="0"/>
                <a:cs typeface="Calibri" panose="020F0502020204030204" pitchFamily="34" charset="0"/>
              </a:rPr>
              <a:t>Zajęcia, warsztaty i inne formy wsparcia zgłaszane przez szkoły i placówki oświatowe są, co do zasady, organizowane </a:t>
            </a:r>
            <a:r>
              <a:rPr lang="pl-PL" sz="1400" b="1" dirty="0">
                <a:solidFill>
                  <a:srgbClr val="002060"/>
                </a:solidFill>
                <a:latin typeface="Calibri" panose="020F0502020204030204" pitchFamily="34" charset="0"/>
                <a:ea typeface="Calibri" panose="020F0502020204030204" pitchFamily="34" charset="0"/>
                <a:cs typeface="Calibri" panose="020F0502020204030204" pitchFamily="34" charset="0"/>
              </a:rPr>
              <a:t>na terenie Poradni Psychologiczno-Pedagogicznej</a:t>
            </a:r>
            <a:r>
              <a:rPr lang="pl-PL" sz="1400" dirty="0">
                <a:solidFill>
                  <a:srgbClr val="002060"/>
                </a:solidFill>
                <a:latin typeface="Calibri" panose="020F0502020204030204" pitchFamily="34" charset="0"/>
                <a:ea typeface="Calibri" panose="020F0502020204030204" pitchFamily="34" charset="0"/>
                <a:cs typeface="Calibri" panose="020F0502020204030204" pitchFamily="34" charset="0"/>
              </a:rPr>
              <a:t>. Szczegóły dotyczące terminu, liczby uczestników oraz organizacji spotkania ustalane są indywidualnie </a:t>
            </a:r>
          </a:p>
          <a:p>
            <a:r>
              <a:rPr lang="pl-PL" sz="1400" dirty="0">
                <a:solidFill>
                  <a:srgbClr val="002060"/>
                </a:solidFill>
                <a:latin typeface="Calibri" panose="020F0502020204030204" pitchFamily="34" charset="0"/>
                <a:ea typeface="Calibri" panose="020F0502020204030204" pitchFamily="34" charset="0"/>
                <a:cs typeface="Calibri" panose="020F0502020204030204" pitchFamily="34" charset="0"/>
              </a:rPr>
              <a:t>z prowadzącym.</a:t>
            </a:r>
            <a:endParaRPr lang="en-US" sz="1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WPROWADZENIE</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14400"/>
            <a:ext cx="10927080" cy="658368"/>
          </a:xfrm>
          <a:prstGeom prst="rect">
            <a:avLst/>
          </a:prstGeom>
          <a:noFill/>
          <a:ln/>
        </p:spPr>
        <p:txBody>
          <a:bodyPr wrap="square" lIns="254" tIns="254" rIns="254" bIns="254" rtlCol="0" anchor="ctr">
            <a:normAutofit/>
          </a:bodyPr>
          <a:lstStyle/>
          <a:p>
            <a:pPr marL="0" indent="0">
              <a:buNone/>
            </a:pPr>
            <a:r>
              <a:rPr lang="en-US" sz="2700" b="1" dirty="0">
                <a:solidFill>
                  <a:srgbClr val="0D3B66"/>
                </a:solidFill>
                <a:latin typeface="Calibri" panose="020F0502020204030204" pitchFamily="34" charset="0"/>
                <a:ea typeface="Calibri" panose="020F0502020204030204" pitchFamily="34" charset="0"/>
                <a:cs typeface="Calibri" panose="020F0502020204030204" pitchFamily="34" charset="0"/>
              </a:rPr>
              <a:t>Informacje organizacyjne  cd.</a:t>
            </a:r>
            <a:endParaRPr lang="en-US" sz="27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Informacje dotyczące planowanych szkoleń, warsztatów, zajęć grupowych oraz prowadzonej rekrutacji będą </a:t>
            </a:r>
            <a:r>
              <a:rPr lang="en-US" sz="1600" dirty="0" err="1">
                <a:solidFill>
                  <a:srgbClr val="17324D"/>
                </a:solidFill>
                <a:latin typeface="Calibri" panose="020F0502020204030204" pitchFamily="34" charset="0"/>
                <a:ea typeface="Calibri" panose="020F0502020204030204" pitchFamily="34" charset="0"/>
                <a:cs typeface="Calibri" panose="020F0502020204030204" pitchFamily="34" charset="0"/>
              </a:rPr>
              <a:t>zamieszczane</a:t>
            </a: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err="1">
                <a:solidFill>
                  <a:srgbClr val="17324D"/>
                </a:solidFill>
                <a:latin typeface="Calibri" panose="020F0502020204030204" pitchFamily="34" charset="0"/>
                <a:ea typeface="Calibri" panose="020F0502020204030204" pitchFamily="34" charset="0"/>
                <a:cs typeface="Calibri" panose="020F0502020204030204" pitchFamily="34" charset="0"/>
              </a:rPr>
              <a:t>na</a:t>
            </a: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stronie internetowej Poradni, a także przekazywane bezpośrednio do szkół i placówek.</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Na terenie przedszkoli i szkół specjaliści Poradni mogą również podejmować interwencje kryzysowe oraz działania </a:t>
            </a:r>
            <a:r>
              <a:rPr lang="en-US" sz="1600" dirty="0" err="1">
                <a:solidFill>
                  <a:srgbClr val="17324D"/>
                </a:solidFill>
                <a:latin typeface="Calibri" panose="020F0502020204030204" pitchFamily="34" charset="0"/>
                <a:ea typeface="Calibri" panose="020F0502020204030204" pitchFamily="34" charset="0"/>
                <a:cs typeface="Calibri" panose="020F0502020204030204" pitchFamily="34" charset="0"/>
              </a:rPr>
              <a:t>wspierające</a:t>
            </a: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w rozwiązywaniu indywidualnych problemów wychowawczych i trudności w funkcjonowaniu dzieci i uczniów, po wcześniejszym zgłoszeniu potrzeby przez dyrektora placówki.</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Nie trzeba czekać, aż trudność stanie się poważnym problemem. Wczesna konsultacja pozwala lepiej zrozumieć potrzeby dziecka i odpowiednio zaplanować dalsze wsparcie.</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Zapraszamy do kontaktu i korzystania z bezpłatnej oferty Poradni </a:t>
            </a:r>
            <a:r>
              <a:rPr lang="en-US" sz="1600" dirty="0" err="1">
                <a:solidFill>
                  <a:srgbClr val="17324D"/>
                </a:solidFill>
                <a:latin typeface="Calibri" panose="020F0502020204030204" pitchFamily="34" charset="0"/>
                <a:ea typeface="Calibri" panose="020F0502020204030204" pitchFamily="34" charset="0"/>
                <a:cs typeface="Calibri" panose="020F0502020204030204" pitchFamily="34" charset="0"/>
              </a:rPr>
              <a:t>Psychologiczno-Pedagogicznej</a:t>
            </a:r>
            <a:r>
              <a:rPr lang="en-US" sz="1600" dirty="0">
                <a:solidFill>
                  <a:srgbClr val="17324D"/>
                </a:solidFill>
                <a:latin typeface="Calibri" panose="020F0502020204030204" pitchFamily="34" charset="0"/>
                <a:ea typeface="Calibri" panose="020F0502020204030204" pitchFamily="34" charset="0"/>
                <a:cs typeface="Calibri" panose="020F0502020204030204" pitchFamily="34" charset="0"/>
              </a:rPr>
              <a:t>.</a:t>
            </a:r>
            <a:endParaRPr lang="pl-PL" sz="160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pl-PL" sz="1600" dirty="0">
              <a:solidFill>
                <a:srgbClr val="17324D"/>
              </a:solidFill>
              <a:latin typeface="Calibri" panose="020F0502020204030204" pitchFamily="34" charset="0"/>
              <a:ea typeface="Calibri" panose="020F0502020204030204" pitchFamily="34" charset="0"/>
              <a:cs typeface="Calibri" panose="020F0502020204030204" pitchFamily="34" charset="0"/>
            </a:endParaRPr>
          </a:p>
          <a:p>
            <a:pPr algn="just"/>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Zgłoszenia</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przyjmowane</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są</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osobiście</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w </a:t>
            </a:r>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sekretariacie</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Poradni</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lub</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telefonicznie</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pod </a:t>
            </a:r>
            <a:r>
              <a:rPr lang="en-US" sz="2400" b="1" dirty="0" err="1">
                <a:solidFill>
                  <a:srgbClr val="17324D"/>
                </a:solidFill>
                <a:latin typeface="Calibri" panose="020F0502020204030204" pitchFamily="34" charset="0"/>
                <a:ea typeface="Calibri" panose="020F0502020204030204" pitchFamily="34" charset="0"/>
                <a:cs typeface="Calibri" panose="020F0502020204030204" pitchFamily="34" charset="0"/>
              </a:rPr>
              <a:t>numerami</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a:t>
            </a:r>
            <a:r>
              <a:rPr lang="pl-PL" sz="2400" b="1" dirty="0">
                <a:solidFill>
                  <a:srgbClr val="17324D"/>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rgbClr val="17324D"/>
                </a:solidFill>
                <a:latin typeface="Calibri" panose="020F0502020204030204" pitchFamily="34" charset="0"/>
                <a:ea typeface="Calibri" panose="020F0502020204030204" pitchFamily="34" charset="0"/>
                <a:cs typeface="Calibri" panose="020F0502020204030204" pitchFamily="34" charset="0"/>
              </a:rPr>
              <a:t>43 823 36 34, 733 905 442</a:t>
            </a: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82880" cy="6858000"/>
          </a:xfrm>
          <a:prstGeom prst="rect">
            <a:avLst/>
          </a:prstGeom>
          <a:solidFill>
            <a:srgbClr val="DDEFFB"/>
          </a:solidFill>
          <a:ln w="12700">
            <a:solidFill>
              <a:srgbClr val="DDEFFB"/>
            </a:solidFill>
            <a:prstDash val="solid"/>
          </a:ln>
        </p:spPr>
        <p:txBody>
          <a:bodyPr/>
          <a:lstStyle/>
          <a:p>
            <a:endParaRPr lang="pl-PL"/>
          </a:p>
        </p:txBody>
      </p:sp>
      <p:sp>
        <p:nvSpPr>
          <p:cNvPr id="3" name="Shape 1"/>
          <p:cNvSpPr/>
          <p:nvPr/>
        </p:nvSpPr>
        <p:spPr>
          <a:xfrm>
            <a:off x="182880" y="0"/>
            <a:ext cx="54864" cy="6858000"/>
          </a:xfrm>
          <a:prstGeom prst="rect">
            <a:avLst/>
          </a:prstGeom>
          <a:solidFill>
            <a:srgbClr val="EFC68E"/>
          </a:solidFill>
          <a:ln w="12700">
            <a:solidFill>
              <a:srgbClr val="EFC68E"/>
            </a:solidFill>
            <a:prstDash val="solid"/>
          </a:ln>
        </p:spPr>
        <p:txBody>
          <a:bodyPr/>
          <a:lstStyle/>
          <a:p>
            <a:endParaRPr lang="pl-PL"/>
          </a:p>
        </p:txBody>
      </p:sp>
      <p:sp>
        <p:nvSpPr>
          <p:cNvPr id="4" name="Text 2"/>
          <p:cNvSpPr/>
          <p:nvPr/>
        </p:nvSpPr>
        <p:spPr>
          <a:xfrm>
            <a:off x="731520" y="2606040"/>
            <a:ext cx="10698480" cy="777240"/>
          </a:xfrm>
          <a:prstGeom prst="rect">
            <a:avLst/>
          </a:prstGeom>
          <a:noFill/>
          <a:ln/>
        </p:spPr>
        <p:txBody>
          <a:bodyPr wrap="square" lIns="254" tIns="254" rIns="254" bIns="254" rtlCol="0" anchor="ctr">
            <a:normAutofit/>
          </a:bodyPr>
          <a:lstStyle/>
          <a:p>
            <a:pPr marL="0" indent="0" algn="ctr">
              <a:buNone/>
            </a:pPr>
            <a:r>
              <a:rPr lang="en-US" sz="4000" b="1" dirty="0">
                <a:solidFill>
                  <a:srgbClr val="0D3B66"/>
                </a:solidFill>
                <a:latin typeface="Calibri" panose="020F0502020204030204" pitchFamily="34" charset="0"/>
                <a:ea typeface="Calibri" panose="020F0502020204030204" pitchFamily="34" charset="0"/>
                <a:cs typeface="Calibri" panose="020F0502020204030204" pitchFamily="34" charset="0"/>
              </a:rPr>
              <a:t>DLA RODZICÓW</a:t>
            </a:r>
            <a:endParaRPr lang="en-US" sz="400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3703320" y="3657600"/>
            <a:ext cx="4754880" cy="0"/>
          </a:xfrm>
          <a:prstGeom prst="line">
            <a:avLst/>
          </a:prstGeom>
          <a:noFill/>
          <a:ln w="50800">
            <a:solidFill>
              <a:srgbClr val="EFC68E"/>
            </a:solidFill>
            <a:prstDash val="solid"/>
          </a:ln>
        </p:spPr>
        <p:txBody>
          <a:bodyPr/>
          <a:lstStyle/>
          <a:p>
            <a:endParaRPr lang="pl-P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604258" y="914400"/>
            <a:ext cx="10927080" cy="658368"/>
          </a:xfrm>
          <a:prstGeom prst="rect">
            <a:avLst/>
          </a:prstGeom>
          <a:noFill/>
          <a:ln/>
        </p:spPr>
        <p:txBody>
          <a:bodyPr wrap="square" lIns="254" tIns="254" rIns="254" bIns="254" rtlCol="0" anchor="ctr">
            <a:normAutofit/>
          </a:bodyPr>
          <a:lstStyle/>
          <a:p>
            <a:pPr marL="0" indent="0">
              <a:buNone/>
            </a:pP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Tematyka</a:t>
            </a: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Szkoła</a:t>
            </a: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 dla </a:t>
            </a:r>
            <a:r>
              <a:rPr lang="en-US" sz="2200" b="1" dirty="0" err="1">
                <a:solidFill>
                  <a:srgbClr val="0D3B66"/>
                </a:solidFill>
                <a:latin typeface="Calibri" panose="020F0502020204030204" pitchFamily="34" charset="0"/>
                <a:ea typeface="Calibri" panose="020F0502020204030204" pitchFamily="34" charset="0"/>
                <a:cs typeface="Calibri" panose="020F0502020204030204" pitchFamily="34" charset="0"/>
              </a:rPr>
              <a:t>Rodziców</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rodzice</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Anna Wojtczak – pedagog, certyfikowany trener programu „Szkoła dla Rodziców i Wychowawców”</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„Szkoła dla Rodziców” to rekomendowany, ogólnopolski program ukierunkowany na rozwijanie kompetencji wychowawczych oraz wspieranie rodziców w budowaniu dobrej, opartej na wzajemnym szacunku relacji z dzieckiem.</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Program obejmuje 10 spotkań warsztatowych:</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W bieżącym roku szkolnym planowana jest realizacja części I – „Jak mówić, żeby dzieci nas słuchały? Jak słuchać, żeby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dzieci</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do nas mówiły?”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O terminie rozpoczęcia zajęć zakwalifikowani uczestnicy zostaną poinformowani indywidualnie telefonicznie (planowany termin – październik 2026r.)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CFF"/>
        </a:solidFill>
        <a:effectLst/>
      </p:bgPr>
    </p:bg>
    <p:spTree>
      <p:nvGrpSpPr>
        <p:cNvPr id="1" name="">
          <a:extLst>
            <a:ext uri="{FF2B5EF4-FFF2-40B4-BE49-F238E27FC236}">
              <a16:creationId xmlns:a16="http://schemas.microsoft.com/office/drawing/2014/main" id="{FC3FDAA1-8C91-17D9-292F-EF996539C82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F1A6129-0128-23A7-A23D-97FCC3244E08}"/>
              </a:ext>
            </a:extLst>
          </p:cNvPr>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a:extLst>
              <a:ext uri="{FF2B5EF4-FFF2-40B4-BE49-F238E27FC236}">
                <a16:creationId xmlns:a16="http://schemas.microsoft.com/office/drawing/2014/main" id="{7CE2EE00-2F13-6225-0B0A-FA65E1DD2960}"/>
              </a:ext>
            </a:extLst>
          </p:cNvPr>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a:extLst>
              <a:ext uri="{FF2B5EF4-FFF2-40B4-BE49-F238E27FC236}">
                <a16:creationId xmlns:a16="http://schemas.microsoft.com/office/drawing/2014/main" id="{1A1F6E62-BF2B-CC53-34B0-541B9B806B27}"/>
              </a:ext>
            </a:extLst>
          </p:cNvPr>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a:extLst>
              <a:ext uri="{FF2B5EF4-FFF2-40B4-BE49-F238E27FC236}">
                <a16:creationId xmlns:a16="http://schemas.microsoft.com/office/drawing/2014/main" id="{8B62BAC2-A596-DC80-44EB-CA0F060FA07B}"/>
              </a:ext>
            </a:extLst>
          </p:cNvPr>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a:extLst>
              <a:ext uri="{FF2B5EF4-FFF2-40B4-BE49-F238E27FC236}">
                <a16:creationId xmlns:a16="http://schemas.microsoft.com/office/drawing/2014/main" id="{184A3948-6450-67CB-5E92-51C239D75DCC}"/>
              </a:ext>
            </a:extLst>
          </p:cNvPr>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a:extLst>
              <a:ext uri="{FF2B5EF4-FFF2-40B4-BE49-F238E27FC236}">
                <a16:creationId xmlns:a16="http://schemas.microsoft.com/office/drawing/2014/main" id="{5237086F-D275-3E67-429D-9032A89B665E}"/>
              </a:ext>
            </a:extLst>
          </p:cNvPr>
          <p:cNvSpPr/>
          <p:nvPr/>
        </p:nvSpPr>
        <p:spPr>
          <a:xfrm>
            <a:off x="632460" y="914400"/>
            <a:ext cx="10927080" cy="658368"/>
          </a:xfrm>
          <a:prstGeom prst="rect">
            <a:avLst/>
          </a:prstGeom>
          <a:noFill/>
          <a:ln/>
        </p:spPr>
        <p:txBody>
          <a:bodyPr wrap="square" lIns="254" tIns="254" rIns="254" bIns="254" rtlCol="0" anchor="ctr">
            <a:noAutofit/>
          </a:bodyPr>
          <a:lstStyle/>
          <a:p>
            <a:r>
              <a:rPr lang="pl-PL" sz="2200" b="1" dirty="0">
                <a:solidFill>
                  <a:srgbClr val="002060"/>
                </a:solidFill>
                <a:latin typeface="Calibri" panose="020F0502020204030204" pitchFamily="34" charset="0"/>
                <a:ea typeface="Calibri" panose="020F0502020204030204" pitchFamily="34" charset="0"/>
                <a:cs typeface="Calibri" panose="020F0502020204030204" pitchFamily="34" charset="0"/>
              </a:rPr>
              <a:t>Tematyka: Razem w spektrum – grupa wsparcia dla rodziców dzieci ze spektrum autyzmu</a:t>
            </a:r>
            <a:endParaRPr lang="en-US" sz="2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Shape 6">
            <a:extLst>
              <a:ext uri="{FF2B5EF4-FFF2-40B4-BE49-F238E27FC236}">
                <a16:creationId xmlns:a16="http://schemas.microsoft.com/office/drawing/2014/main" id="{E98F49D5-C64A-6EEC-113D-0AE85DDB7802}"/>
              </a:ext>
            </a:extLst>
          </p:cNvPr>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a:extLst>
              <a:ext uri="{FF2B5EF4-FFF2-40B4-BE49-F238E27FC236}">
                <a16:creationId xmlns:a16="http://schemas.microsoft.com/office/drawing/2014/main" id="{072C1EE2-0E06-DFA3-118F-B806D98373FC}"/>
              </a:ext>
            </a:extLst>
          </p:cNvPr>
          <p:cNvSpPr/>
          <p:nvPr/>
        </p:nvSpPr>
        <p:spPr>
          <a:xfrm>
            <a:off x="822960" y="1975104"/>
            <a:ext cx="10607040" cy="4297680"/>
          </a:xfrm>
          <a:prstGeom prst="rect">
            <a:avLst/>
          </a:prstGeom>
          <a:noFill/>
          <a:ln/>
        </p:spPr>
        <p:txBody>
          <a:bodyPr wrap="square" lIns="381" tIns="381" rIns="381" bIns="381" rtlCol="0" anchor="ctr">
            <a:normAutofit/>
          </a:bodyPr>
          <a:lstStyle/>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rodzice dzieci i młodzieży ze spektrum autyzmu</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Albina Rybarska-Woźniak</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zajęć: Grupa wsparcia skierowana jest do rodziców dzieci i młodzieży ze spektrum autyzmu, którzy chcą dzielić się swoimi doświadczeniami, poszerzać wiedzę oraz uzyskać wsparcie w codziennych wyzwaniach związanych z wychowaniem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i wspieraniem dziecka. Spotkania będą przestrzenią do rozmowy o trudnościach pojawiających się w codziennym funkcjonowaniu dziecka i rodziny, wymiany doświadczeń oraz poszukiwania możliwych sposobów radzenia sobie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w wymagających sytuacjach. </a:t>
            </a: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W ramach spotkań podejmowane będą zagadnienia dotyczące m.in. rozumienia potrzeb i zachowań dziecka, wspierania jego rozwoju emocjonalnego i społecznego, budowania relacji, komunikacji, radzenia sobie z trudnymi sytuacjami oraz wzmacniania kompetencji rodzicielskich. Istotnym elementem grupy będzie także możliwość uzyskania wsparcia emocjonalnego, wymiany doświadczeń z innymi rodzicami oraz budowania poczucia, że z podobnymi trudnościami mierzą się również inne rodziny.</a:t>
            </a:r>
          </a:p>
          <a:p>
            <a:endPar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pl-PL"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informacje o terminach spotkań będą przekazywane na bieżąco.</a:t>
            </a:r>
          </a:p>
        </p:txBody>
      </p:sp>
    </p:spTree>
    <p:extLst>
      <p:ext uri="{BB962C8B-B14F-4D97-AF65-F5344CB8AC3E}">
        <p14:creationId xmlns:p14="http://schemas.microsoft.com/office/powerpoint/2010/main" val="3636802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8FCFF"/>
        </a:solidFill>
        <a:effectLst/>
      </p:bgPr>
    </p:bg>
    <p:spTree>
      <p:nvGrpSpPr>
        <p:cNvPr id="1" name=""/>
        <p:cNvGrpSpPr/>
        <p:nvPr/>
      </p:nvGrpSpPr>
      <p:grpSpPr>
        <a:xfrm>
          <a:off x="0" y="0"/>
          <a:ext cx="0" cy="0"/>
          <a:chOff x="0" y="0"/>
          <a:chExt cx="0" cy="0"/>
        </a:xfrm>
      </p:grpSpPr>
      <p:sp>
        <p:nvSpPr>
          <p:cNvPr id="2" name="Shape 0"/>
          <p:cNvSpPr/>
          <p:nvPr/>
        </p:nvSpPr>
        <p:spPr>
          <a:xfrm>
            <a:off x="0" y="0"/>
            <a:ext cx="137160" cy="6858000"/>
          </a:xfrm>
          <a:prstGeom prst="rect">
            <a:avLst/>
          </a:prstGeom>
          <a:solidFill>
            <a:srgbClr val="DDEFFB"/>
          </a:solidFill>
          <a:ln w="12700">
            <a:solidFill>
              <a:srgbClr val="DDEFFB"/>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3" name="Shape 1"/>
          <p:cNvSpPr/>
          <p:nvPr/>
        </p:nvSpPr>
        <p:spPr>
          <a:xfrm>
            <a:off x="137160" y="0"/>
            <a:ext cx="45720" cy="6858000"/>
          </a:xfrm>
          <a:prstGeom prst="rect">
            <a:avLst/>
          </a:prstGeom>
          <a:solidFill>
            <a:srgbClr val="EFC68E"/>
          </a:solidFill>
          <a:ln w="127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4" name="Text 2"/>
          <p:cNvSpPr/>
          <p:nvPr/>
        </p:nvSpPr>
        <p:spPr>
          <a:xfrm>
            <a:off x="530352" y="256032"/>
            <a:ext cx="5029200" cy="228600"/>
          </a:xfrm>
          <a:prstGeom prst="rect">
            <a:avLst/>
          </a:prstGeom>
          <a:noFill/>
          <a:ln/>
        </p:spPr>
        <p:txBody>
          <a:bodyPr wrap="square" lIns="0" tIns="0" rIns="0" bIns="0" rtlCol="0" anchor="ctr"/>
          <a:lstStyle/>
          <a:p>
            <a:pPr marL="0" indent="0">
              <a:buNone/>
            </a:pPr>
            <a:r>
              <a:rPr lang="en-US" sz="1050" b="1" dirty="0">
                <a:solidFill>
                  <a:srgbClr val="3D8DBD"/>
                </a:solidFill>
                <a:latin typeface="Calibri" panose="020F0502020204030204" pitchFamily="34" charset="0"/>
                <a:ea typeface="Calibri" panose="020F0502020204030204" pitchFamily="34" charset="0"/>
                <a:cs typeface="Calibri" panose="020F0502020204030204" pitchFamily="34" charset="0"/>
              </a:rPr>
              <a:t>DLA RODZICÓW</a:t>
            </a: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5" name="Shape 3"/>
          <p:cNvSpPr/>
          <p:nvPr/>
        </p:nvSpPr>
        <p:spPr>
          <a:xfrm>
            <a:off x="530352" y="658368"/>
            <a:ext cx="11064240" cy="0"/>
          </a:xfrm>
          <a:prstGeom prst="line">
            <a:avLst/>
          </a:prstGeom>
          <a:noFill/>
          <a:ln w="12700">
            <a:solidFill>
              <a:srgbClr val="BFE2F5"/>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6" name="Shape 4"/>
          <p:cNvSpPr/>
          <p:nvPr/>
        </p:nvSpPr>
        <p:spPr>
          <a:xfrm>
            <a:off x="530352" y="6446520"/>
            <a:ext cx="11064240" cy="0"/>
          </a:xfrm>
          <a:prstGeom prst="line">
            <a:avLst/>
          </a:prstGeom>
          <a:noFill/>
          <a:ln w="12700">
            <a:solidFill>
              <a:srgbClr val="BFE2F5">
                <a:alpha val="55000"/>
              </a:srgbClr>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7" name="Text 5"/>
          <p:cNvSpPr/>
          <p:nvPr/>
        </p:nvSpPr>
        <p:spPr>
          <a:xfrm>
            <a:off x="594360" y="900684"/>
            <a:ext cx="10927080" cy="658368"/>
          </a:xfrm>
          <a:prstGeom prst="rect">
            <a:avLst/>
          </a:prstGeom>
          <a:noFill/>
          <a:ln/>
        </p:spPr>
        <p:txBody>
          <a:bodyPr wrap="square" lIns="254" tIns="254" rIns="254" bIns="254" rtlCol="0" anchor="ctr">
            <a:normAutofit/>
          </a:bodyPr>
          <a:lstStyle/>
          <a:p>
            <a:pPr marL="0" indent="0">
              <a:buNone/>
            </a:pPr>
            <a:r>
              <a:rPr lang="en-US" sz="2200" b="1" dirty="0">
                <a:solidFill>
                  <a:srgbClr val="0D3B66"/>
                </a:solidFill>
                <a:latin typeface="Calibri" panose="020F0502020204030204" pitchFamily="34" charset="0"/>
                <a:ea typeface="Calibri" panose="020F0502020204030204" pitchFamily="34" charset="0"/>
                <a:cs typeface="Calibri" panose="020F0502020204030204" pitchFamily="34" charset="0"/>
              </a:rPr>
              <a:t>Tematyka: Trudne zachowania dziecka – jak reagować i wspierać?</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8" name="Shape 6"/>
          <p:cNvSpPr/>
          <p:nvPr/>
        </p:nvSpPr>
        <p:spPr>
          <a:xfrm>
            <a:off x="594360" y="1682496"/>
            <a:ext cx="1920240" cy="0"/>
          </a:xfrm>
          <a:prstGeom prst="line">
            <a:avLst/>
          </a:prstGeom>
          <a:noFill/>
          <a:ln w="38100">
            <a:solidFill>
              <a:srgbClr val="EFC68E"/>
            </a:solidFill>
            <a:prstDash val="solid"/>
          </a:ln>
        </p:spPr>
        <p:txBody>
          <a:bodyPr/>
          <a:lstStyle/>
          <a:p>
            <a:endParaRPr lang="pl-PL">
              <a:latin typeface="Calibri" panose="020F0502020204030204" pitchFamily="34" charset="0"/>
              <a:ea typeface="Calibri" panose="020F0502020204030204" pitchFamily="34" charset="0"/>
              <a:cs typeface="Calibri" panose="020F0502020204030204" pitchFamily="34" charset="0"/>
            </a:endParaRPr>
          </a:p>
        </p:txBody>
      </p:sp>
      <p:sp>
        <p:nvSpPr>
          <p:cNvPr id="9" name="Text 7"/>
          <p:cNvSpPr/>
          <p:nvPr/>
        </p:nvSpPr>
        <p:spPr>
          <a:xfrm>
            <a:off x="822960" y="1975104"/>
            <a:ext cx="10607040" cy="4297680"/>
          </a:xfrm>
          <a:prstGeom prst="rect">
            <a:avLst/>
          </a:prstGeom>
          <a:noFill/>
          <a:ln/>
        </p:spPr>
        <p:txBody>
          <a:bodyPr wrap="square" lIns="381" tIns="381" rIns="381" bIns="381" rtlCol="0" anchor="ctr">
            <a:normAutofit/>
          </a:bodyPr>
          <a:lstStyle/>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Adresaci: rodzice dzieci z klas I–III szkoły podstawowej</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Prowadząca: mgr Beata Kościelniak – psycholog</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Treść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zajęć</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Spotkanie</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 poświęcone jest wspieraniu rodziców w radzeniu sobie z trudnymi zachowaniami dziecka. Uczestnicy będą mieli możliwość poszerzenia wiedzy na temat przyczyn takich zachowań oraz sposobów adekwatnego reagowania w sytuacjach wymagających wychowawczo. Tematyka spotkania obejmuje m.in. sposoby stawiania granic, reagowania na zachowania trudne oraz budowania wspierającej relacji z dzieckiem.</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zgłoszenia: cały rok szkolny.</a:t>
            </a:r>
          </a:p>
          <a:p>
            <a:pPr marL="0" indent="0">
              <a:buNone/>
            </a:pPr>
            <a:endPar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Termin realizacji: ustalany indywidualnie z prowadzącą po pierwszej wizycie.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171</TotalTime>
  <Words>4076</Words>
  <Application>Microsoft Office PowerPoint</Application>
  <PresentationFormat>Panoramiczny</PresentationFormat>
  <Paragraphs>437</Paragraphs>
  <Slides>36</Slides>
  <Notes>36</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36</vt:i4>
      </vt:variant>
    </vt:vector>
  </HeadingPairs>
  <TitlesOfParts>
    <vt:vector size="40" baseType="lpstr">
      <vt:lpstr>Aptos</vt:lpstr>
      <vt:lpstr>Arial</vt:lpstr>
      <vt:lpstr>Calibri</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Oferta Poradni Psychologiczno-Pedagogicznej w Zduńskiej Woli na rok szkolny 2026/2027</dc:title>
  <dc:subject>Oferta Poradni 2026/2027</dc:subject>
  <dc:creator>Poradnia Psychologiczno-Pedagogiczna w Zduńskiej Woli</dc:creator>
  <cp:lastModifiedBy>Kama Kaczmarek</cp:lastModifiedBy>
  <cp:revision>18</cp:revision>
  <dcterms:created xsi:type="dcterms:W3CDTF">2026-09-14T13:30:33Z</dcterms:created>
  <dcterms:modified xsi:type="dcterms:W3CDTF">2026-09-15T17:17:55Z</dcterms:modified>
</cp:coreProperties>
</file>